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5" r:id="rId23"/>
    <p:sldId id="279" r:id="rId24"/>
    <p:sldId id="276"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6" autoAdjust="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216D9-1F85-48A5-9AB4-A6483BB83F7D}" type="datetimeFigureOut">
              <a:rPr lang="el-GR" smtClean="0"/>
              <a:t>18/9/2020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8BAA1-B9AB-48E4-B1BD-C2094D84DE72}" type="slidenum">
              <a:rPr lang="el-GR" smtClean="0"/>
              <a:t>‹#›</a:t>
            </a:fld>
            <a:endParaRPr lang="el-GR"/>
          </a:p>
        </p:txBody>
      </p:sp>
    </p:spTree>
    <p:extLst>
      <p:ext uri="{BB962C8B-B14F-4D97-AF65-F5344CB8AC3E}">
        <p14:creationId xmlns:p14="http://schemas.microsoft.com/office/powerpoint/2010/main" val="59845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3F8BAA1-B9AB-48E4-B1BD-C2094D84DE72}" type="slidenum">
              <a:rPr lang="el-GR" smtClean="0"/>
              <a:t>1</a:t>
            </a:fld>
            <a:endParaRPr lang="el-GR"/>
          </a:p>
        </p:txBody>
      </p:sp>
    </p:spTree>
    <p:extLst>
      <p:ext uri="{BB962C8B-B14F-4D97-AF65-F5344CB8AC3E}">
        <p14:creationId xmlns:p14="http://schemas.microsoft.com/office/powerpoint/2010/main" val="189611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76C878-A296-4AA3-8FF4-D71CB0A80C2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1CAF80E-DB96-4464-8A72-B9735593B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D5D5EF8-4DEC-4345-97AF-17F830CCFCF3}"/>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5" name="Θέση υποσέλιδου 4">
            <a:extLst>
              <a:ext uri="{FF2B5EF4-FFF2-40B4-BE49-F238E27FC236}">
                <a16:creationId xmlns:a16="http://schemas.microsoft.com/office/drawing/2014/main" id="{BDC95674-CA98-4005-8EA1-A704A758162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15DAAF-2365-42DB-9052-8A8C24A6F5E6}"/>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336421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6B6D00-980C-4B13-9545-991940C1824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D3945A0-7355-44CC-A366-C71C915C35E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C289B9D-3EF0-4608-A922-B5F596AB4287}"/>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5" name="Θέση υποσέλιδου 4">
            <a:extLst>
              <a:ext uri="{FF2B5EF4-FFF2-40B4-BE49-F238E27FC236}">
                <a16:creationId xmlns:a16="http://schemas.microsoft.com/office/drawing/2014/main" id="{8E3201E4-0B62-4ECE-8260-E9EFC8D3373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E9BEE0-B7B3-4EC7-85B9-BA3292A41843}"/>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388179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F856F9D-6CCD-4AD5-ADF9-A17515A4262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6A8DED2-0884-4F2F-B715-59870977E70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7C571A5-E123-47CC-8071-70134E243AA8}"/>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5" name="Θέση υποσέλιδου 4">
            <a:extLst>
              <a:ext uri="{FF2B5EF4-FFF2-40B4-BE49-F238E27FC236}">
                <a16:creationId xmlns:a16="http://schemas.microsoft.com/office/drawing/2014/main" id="{B0E70519-E042-4CCF-996F-9B28B1D7B0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C52E8F-4F1B-409C-92C3-1C08941A6FA1}"/>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406974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D85F9-945E-4071-BFC4-0E9475E2CA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6294F27-55F0-4BFD-9061-586E6BEBE00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9E048B-FE3B-4C9C-AC5A-F823661C45B2}"/>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5" name="Θέση υποσέλιδου 4">
            <a:extLst>
              <a:ext uri="{FF2B5EF4-FFF2-40B4-BE49-F238E27FC236}">
                <a16:creationId xmlns:a16="http://schemas.microsoft.com/office/drawing/2014/main" id="{04F7FAE3-58EB-4E46-AD58-51EED95EFF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DD0779-7246-4477-B88F-CFFB05A7ACD5}"/>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326829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3BC60E-A6BC-49C7-8A90-8636B6CCE6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083934-12BF-482D-9804-0B9A7E827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D90614F-F6AF-4F21-814D-28847C02B842}"/>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5" name="Θέση υποσέλιδου 4">
            <a:extLst>
              <a:ext uri="{FF2B5EF4-FFF2-40B4-BE49-F238E27FC236}">
                <a16:creationId xmlns:a16="http://schemas.microsoft.com/office/drawing/2014/main" id="{55827E8C-8F13-414D-9363-3BD7674F07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849F00-ADB7-48F2-B458-7BDA95177478}"/>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409980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9B16F-35EF-4461-A1C9-AC367E8416F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494B8EA-5F29-414F-B7AA-3B3FAB7ADFE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1A96F31-A366-49AB-8B64-DD9779F6EA6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CFAB1F1-CDC0-490D-ACE7-83E441C26963}"/>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6" name="Θέση υποσέλιδου 5">
            <a:extLst>
              <a:ext uri="{FF2B5EF4-FFF2-40B4-BE49-F238E27FC236}">
                <a16:creationId xmlns:a16="http://schemas.microsoft.com/office/drawing/2014/main" id="{37D88A48-4980-483D-934D-21F8284C17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189FD84-CCE9-42A5-9095-D6E694140411}"/>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210669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B30E6B-D2BE-4548-AD06-7403E762DB1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727D357-72F5-4526-9FED-7F729AE65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CBEBE4C-B7FC-47F3-A064-1DCA5CD6386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D282514-717B-4F75-8B67-C9551D005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F555C94-EA61-4C0B-BC5A-8E782CE8C98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8DF8E81-D271-44F9-8E42-8ECA0C0F06BF}"/>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8" name="Θέση υποσέλιδου 7">
            <a:extLst>
              <a:ext uri="{FF2B5EF4-FFF2-40B4-BE49-F238E27FC236}">
                <a16:creationId xmlns:a16="http://schemas.microsoft.com/office/drawing/2014/main" id="{B8A1AC29-845B-484B-BD2A-BBC28DCEA73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AD04FF6-EF1D-4A78-8BD4-F6F4D03FCA46}"/>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4198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601155-CE99-433E-A4D5-70D8218B76A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77D67CA-5B82-4609-A9FF-A2114AD41652}"/>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4" name="Θέση υποσέλιδου 3">
            <a:extLst>
              <a:ext uri="{FF2B5EF4-FFF2-40B4-BE49-F238E27FC236}">
                <a16:creationId xmlns:a16="http://schemas.microsoft.com/office/drawing/2014/main" id="{FE2682DF-81DF-4E66-9B66-948252C2E18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ABA93E3-9ED3-472C-9C4A-3ADDA209734A}"/>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232842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E82979E-ECC5-47E2-81FC-4B5811E8F4A6}"/>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3" name="Θέση υποσέλιδου 2">
            <a:extLst>
              <a:ext uri="{FF2B5EF4-FFF2-40B4-BE49-F238E27FC236}">
                <a16:creationId xmlns:a16="http://schemas.microsoft.com/office/drawing/2014/main" id="{AA2538CB-A77A-4FF3-AEA4-2D57927B947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4F4248E-D600-4E0B-90FA-5B46F450B490}"/>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387725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CC135A-F4F5-4AB2-9A9D-2CA7DB4CF08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B5A933-C17C-4665-AA6A-DF56B15CD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F770623-715A-48DD-AA7A-148945A6B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F517A3D-43CA-483B-A716-852B4CC17906}"/>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6" name="Θέση υποσέλιδου 5">
            <a:extLst>
              <a:ext uri="{FF2B5EF4-FFF2-40B4-BE49-F238E27FC236}">
                <a16:creationId xmlns:a16="http://schemas.microsoft.com/office/drawing/2014/main" id="{F7213C5E-7E58-4F38-AA79-FC4420E666F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48ED6DD-F9AF-4E36-9956-E3A9122A1E98}"/>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78334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B9E68-7EB1-40DC-A957-1B6B9DA8373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73DBE25-EC0C-4551-B61D-764E563FD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1016E88-93D6-44D2-AAA8-562CEA01C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C9F681D-0610-4302-B5A6-77B061EF1FAE}"/>
              </a:ext>
            </a:extLst>
          </p:cNvPr>
          <p:cNvSpPr>
            <a:spLocks noGrp="1"/>
          </p:cNvSpPr>
          <p:nvPr>
            <p:ph type="dt" sz="half" idx="10"/>
          </p:nvPr>
        </p:nvSpPr>
        <p:spPr/>
        <p:txBody>
          <a:bodyPr/>
          <a:lstStyle/>
          <a:p>
            <a:fld id="{EB2FB8FB-A280-4667-B00D-C144FE99204D}" type="datetimeFigureOut">
              <a:rPr lang="el-GR" smtClean="0"/>
              <a:t>18/9/2020</a:t>
            </a:fld>
            <a:endParaRPr lang="el-GR"/>
          </a:p>
        </p:txBody>
      </p:sp>
      <p:sp>
        <p:nvSpPr>
          <p:cNvPr id="6" name="Θέση υποσέλιδου 5">
            <a:extLst>
              <a:ext uri="{FF2B5EF4-FFF2-40B4-BE49-F238E27FC236}">
                <a16:creationId xmlns:a16="http://schemas.microsoft.com/office/drawing/2014/main" id="{FD408E32-3506-44FB-84E1-FE48F33069C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97103F1-2FD7-4715-BBA9-410F74CD7129}"/>
              </a:ext>
            </a:extLst>
          </p:cNvPr>
          <p:cNvSpPr>
            <a:spLocks noGrp="1"/>
          </p:cNvSpPr>
          <p:nvPr>
            <p:ph type="sldNum" sz="quarter" idx="12"/>
          </p:nvPr>
        </p:nvSpPr>
        <p:spPr/>
        <p:txBody>
          <a:bodyPr/>
          <a:lstStyle/>
          <a:p>
            <a:fld id="{036FCFAA-88BF-4C9F-A152-2F2352874832}" type="slidenum">
              <a:rPr lang="el-GR" smtClean="0"/>
              <a:t>‹#›</a:t>
            </a:fld>
            <a:endParaRPr lang="el-GR"/>
          </a:p>
        </p:txBody>
      </p:sp>
    </p:spTree>
    <p:extLst>
      <p:ext uri="{BB962C8B-B14F-4D97-AF65-F5344CB8AC3E}">
        <p14:creationId xmlns:p14="http://schemas.microsoft.com/office/powerpoint/2010/main" val="416825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17EDEAC-DAE5-41E4-A710-F31DE20C7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8780317-0FE4-4243-B7CA-F10CCE3F1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EECCD8-7DCE-45CC-BE8E-249D93586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FB8FB-A280-4667-B00D-C144FE99204D}" type="datetimeFigureOut">
              <a:rPr lang="el-GR" smtClean="0"/>
              <a:t>18/9/2020</a:t>
            </a:fld>
            <a:endParaRPr lang="el-GR"/>
          </a:p>
        </p:txBody>
      </p:sp>
      <p:sp>
        <p:nvSpPr>
          <p:cNvPr id="5" name="Θέση υποσέλιδου 4">
            <a:extLst>
              <a:ext uri="{FF2B5EF4-FFF2-40B4-BE49-F238E27FC236}">
                <a16:creationId xmlns:a16="http://schemas.microsoft.com/office/drawing/2014/main" id="{D3E78E9F-6B15-41AE-9136-3E64323AB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CA84A4E-9E93-4B75-9297-FE7C8285C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FCFAA-88BF-4C9F-A152-2F2352874832}" type="slidenum">
              <a:rPr lang="el-GR" smtClean="0"/>
              <a:t>‹#›</a:t>
            </a:fld>
            <a:endParaRPr lang="el-GR"/>
          </a:p>
        </p:txBody>
      </p:sp>
    </p:spTree>
    <p:extLst>
      <p:ext uri="{BB962C8B-B14F-4D97-AF65-F5344CB8AC3E}">
        <p14:creationId xmlns:p14="http://schemas.microsoft.com/office/powerpoint/2010/main" val="37249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5.wdp"/><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90EBFA-FF4A-420B-97A2-34F79EF7886E}"/>
              </a:ext>
            </a:extLst>
          </p:cNvPr>
          <p:cNvSpPr txBox="1"/>
          <p:nvPr/>
        </p:nvSpPr>
        <p:spPr>
          <a:xfrm>
            <a:off x="0" y="0"/>
            <a:ext cx="12192000" cy="6553332"/>
          </a:xfrm>
          <a:prstGeom prst="rect">
            <a:avLst/>
          </a:prstGeom>
          <a:noFill/>
        </p:spPr>
        <p:txBody>
          <a:bodyPr wrap="square">
            <a:spAutoFit/>
          </a:bodyPr>
          <a:lstStyle/>
          <a:p>
            <a:pPr algn="ctr">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ΠΕΡΙΦΕΡΕΙΑ ΘΕΣΣΑΛΙΑΣ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ΠΡΟΓΡΑΜΜΑ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CONDEREFF</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ΠΟΛΙΤΙΚΕΣ ΔΙΑΧΕΙΡΙΣΗΣ ΑΠΟΒΛΗΤΩΝ ΑΠΟ ΚΑΤΑΣΚΕΥΕΣ ΚΑΙ ΚΑΤΕΔΑΦΙΣΕΙΣ (ΑΕΚΚ) </a:t>
            </a:r>
          </a:p>
          <a:p>
            <a:pPr algn="ctr">
              <a:lnSpc>
                <a:spcPct val="150000"/>
              </a:lnSpc>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ΓΙΑ ΤΗΝ ΠΡΟΩΘΗΣΗ ΤΗΣ ΑΠΟΔΟΤΙΚΟΤΗΤΑΣ ΤΩΝ ΠΟΡΩΝ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15000"/>
              </a:lnSpc>
              <a:spcAft>
                <a:spcPts val="1465"/>
              </a:spcAft>
            </a:pPr>
            <a:r>
              <a:rPr lang="en-US" sz="16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Construction &amp; demolition waste management policies for improved resource efficiency</a:t>
            </a:r>
            <a:endParaRPr lang="el-GR" sz="16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solidFill>
                <a:srgbClr val="444444"/>
              </a:solidFill>
              <a:latin typeface="Calibri" panose="020F0502020204030204" pitchFamily="34" charset="0"/>
              <a:ea typeface="Times New Roman" panose="02020603050405020304" pitchFamily="18" charset="0"/>
              <a:cs typeface="Calibri" panose="020F0502020204030204" pitchFamily="34" charset="0"/>
            </a:endParaRPr>
          </a:p>
          <a:p>
            <a:pPr algn="ctr"/>
            <a:r>
              <a:rPr lang="el-GR" sz="1600" b="1" dirty="0">
                <a:effectLst/>
                <a:latin typeface="Calibri" panose="020F0502020204030204" pitchFamily="34" charset="0"/>
                <a:ea typeface="Calibri" panose="020F0502020204030204" pitchFamily="34" charset="0"/>
                <a:cs typeface="Times New Roman" panose="02020603050405020304" pitchFamily="18" charset="0"/>
              </a:rPr>
              <a:t>Σάκκας Αθανάσιος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Πολιτικός Μηχανικός ΑΠΘ</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MSc</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Χωρική Ανάλυση και Διαχείριση Περιβάλλοντος ΠΘ</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MSc</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Σύγχρονες Τεχνολογίες Έργων Διαχείρισης Περιβάλλοντος ΤΕΙΘ</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br>
              <a:rPr lang="el-GR" sz="1800" b="1" dirty="0">
                <a:effectLst/>
                <a:latin typeface="Calibri" panose="020F0502020204030204" pitchFamily="34" charset="0"/>
                <a:ea typeface="Calibri" panose="020F0502020204030204" pitchFamily="34" charset="0"/>
                <a:cs typeface="Times New Roman" panose="02020603050405020304" pitchFamily="18" charset="0"/>
              </a:rPr>
            </a:br>
            <a:endParaRPr lang="el-GR" sz="16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effectLst/>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solidFill>
                <a:srgbClr val="444444"/>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Εικόνα 4" descr="Repro">
            <a:extLst>
              <a:ext uri="{FF2B5EF4-FFF2-40B4-BE49-F238E27FC236}">
                <a16:creationId xmlns:a16="http://schemas.microsoft.com/office/drawing/2014/main" id="{4C9DD174-6B62-4F3C-9787-8FFC2668F495}"/>
              </a:ext>
            </a:extLst>
          </p:cNvPr>
          <p:cNvPicPr/>
          <p:nvPr/>
        </p:nvPicPr>
        <p:blipFill>
          <a:blip r:embed="rId3">
            <a:lum bright="-10000"/>
          </a:blip>
          <a:srcRect/>
          <a:stretch>
            <a:fillRect/>
          </a:stretch>
        </p:blipFill>
        <p:spPr bwMode="auto">
          <a:xfrm>
            <a:off x="0" y="284165"/>
            <a:ext cx="1802765" cy="341630"/>
          </a:xfrm>
          <a:prstGeom prst="rect">
            <a:avLst/>
          </a:prstGeom>
          <a:noFill/>
          <a:ln w="9525">
            <a:noFill/>
            <a:miter lim="800000"/>
            <a:headEnd/>
            <a:tailEnd/>
          </a:ln>
        </p:spPr>
      </p:pic>
      <p:pic>
        <p:nvPicPr>
          <p:cNvPr id="6" name="Εικόνα 5" descr="CONDEREFF">
            <a:extLst>
              <a:ext uri="{FF2B5EF4-FFF2-40B4-BE49-F238E27FC236}">
                <a16:creationId xmlns:a16="http://schemas.microsoft.com/office/drawing/2014/main" id="{9EBFA3AD-0AB8-4BD8-A760-2DCEAF1AD0AB}"/>
              </a:ext>
            </a:extLst>
          </p:cNvPr>
          <p:cNvPicPr/>
          <p:nvPr/>
        </p:nvPicPr>
        <p:blipFill>
          <a:blip r:embed="rId4"/>
          <a:srcRect/>
          <a:stretch>
            <a:fillRect/>
          </a:stretch>
        </p:blipFill>
        <p:spPr bwMode="auto">
          <a:xfrm>
            <a:off x="10886440" y="105730"/>
            <a:ext cx="1305560" cy="520065"/>
          </a:xfrm>
          <a:prstGeom prst="rect">
            <a:avLst/>
          </a:prstGeom>
          <a:noFill/>
          <a:ln w="9525">
            <a:noFill/>
            <a:miter lim="800000"/>
            <a:headEnd/>
            <a:tailEnd/>
          </a:ln>
        </p:spPr>
      </p:pic>
      <p:pic>
        <p:nvPicPr>
          <p:cNvPr id="10" name="Εικόνα 9">
            <a:extLst>
              <a:ext uri="{FF2B5EF4-FFF2-40B4-BE49-F238E27FC236}">
                <a16:creationId xmlns:a16="http://schemas.microsoft.com/office/drawing/2014/main" id="{B45A22A6-79B9-4B78-8CA5-1D41B1CBEE9B}"/>
              </a:ext>
            </a:extLst>
          </p:cNvPr>
          <p:cNvPicPr/>
          <p:nvPr/>
        </p:nvPicPr>
        <p:blipFill>
          <a:blip r:embed="rId5" cstate="print"/>
          <a:srcRect/>
          <a:stretch>
            <a:fillRect/>
          </a:stretch>
        </p:blipFill>
        <p:spPr bwMode="auto">
          <a:xfrm>
            <a:off x="4886325" y="5345430"/>
            <a:ext cx="2419350" cy="1512570"/>
          </a:xfrm>
          <a:prstGeom prst="rect">
            <a:avLst/>
          </a:prstGeom>
          <a:noFill/>
          <a:ln w="9525">
            <a:noFill/>
            <a:miter lim="800000"/>
            <a:headEnd/>
            <a:tailEnd/>
          </a:ln>
        </p:spPr>
      </p:pic>
    </p:spTree>
    <p:extLst>
      <p:ext uri="{BB962C8B-B14F-4D97-AF65-F5344CB8AC3E}">
        <p14:creationId xmlns:p14="http://schemas.microsoft.com/office/powerpoint/2010/main" val="70677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3E5F74-BBAF-4FB0-8B79-1660F1F27471}"/>
              </a:ext>
            </a:extLst>
          </p:cNvPr>
          <p:cNvSpPr txBox="1"/>
          <p:nvPr/>
        </p:nvSpPr>
        <p:spPr>
          <a:xfrm>
            <a:off x="0" y="30482"/>
            <a:ext cx="12192000" cy="5749523"/>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3. Το Εθνικό Σχέδιο Διαχείρισης Αποβλήτων (ΕΣΔΑ)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ΕΣΔΑ 2020-2030</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3.2.1. Μη επικίνδυνα ΑΕΚΚ</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sz="1800" dirty="0">
                <a:solidFill>
                  <a:srgbClr val="000000"/>
                </a:solidFill>
                <a:effectLst/>
                <a:latin typeface="Calibri" panose="020F0502020204030204" pitchFamily="34" charset="0"/>
                <a:ea typeface="Calibri" panose="020F0502020204030204" pitchFamily="34"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Οι ποσότητες των Αποβλήτων Εκσκαφών Κατασκευών και Κατεδαφίσεων στο υπό έγκριση ΕΣΔΑ 2020-2030, για το έτος αναφοράς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2018</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ανέρχονται σε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4.943.092</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tn</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η διαφοροποίηση έναντι της αντίστοιχης ποσότητας στο ισχύον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ΕΣΔΑ 2015-2020</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οφείλεται στο γεγονός ότι έχουν συμπεριληφθεί εκτιμήσεις για τα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απόβλητα εκσκαφών.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15000"/>
              </a:lnSpc>
              <a:spcAft>
                <a:spcPts val="1000"/>
              </a:spcAft>
              <a:buFont typeface="Wingdings" panose="05000000000000000000" pitchFamily="2" charset="2"/>
              <a:buChar char="Ø"/>
            </a:pPr>
            <a:r>
              <a:rPr lang="el-GR" dirty="0">
                <a:solidFill>
                  <a:srgbClr val="000000"/>
                </a:solidFill>
                <a:latin typeface="Calibri" panose="020F0502020204030204" pitchFamily="34" charset="0"/>
                <a:ea typeface="Calibri" panose="020F0502020204030204" pitchFamily="34" charset="0"/>
              </a:rPr>
              <a:t> Εξαιτίας των </a:t>
            </a:r>
            <a:r>
              <a:rPr lang="el-GR" b="1" dirty="0">
                <a:solidFill>
                  <a:srgbClr val="000000"/>
                </a:solidFill>
                <a:latin typeface="Calibri" panose="020F0502020204030204" pitchFamily="34" charset="0"/>
                <a:ea typeface="Calibri" panose="020F0502020204030204" pitchFamily="34" charset="0"/>
              </a:rPr>
              <a:t>αποκλίσεων</a:t>
            </a:r>
            <a:r>
              <a:rPr lang="el-GR" dirty="0">
                <a:solidFill>
                  <a:srgbClr val="000000"/>
                </a:solidFill>
                <a:latin typeface="Calibri" panose="020F0502020204030204" pitchFamily="34" charset="0"/>
                <a:ea typeface="Calibri" panose="020F0502020204030204" pitchFamily="34" charset="0"/>
              </a:rPr>
              <a:t> μεταξύ διαφόρων μεθοδολογιών για την εκτίμηση των </a:t>
            </a:r>
            <a:r>
              <a:rPr lang="el-GR" b="1" dirty="0">
                <a:solidFill>
                  <a:srgbClr val="000000"/>
                </a:solidFill>
                <a:latin typeface="Calibri" panose="020F0502020204030204" pitchFamily="34" charset="0"/>
                <a:ea typeface="Calibri" panose="020F0502020204030204" pitchFamily="34" charset="0"/>
              </a:rPr>
              <a:t>Αποβλήτων Κατασκευών Κατεδαφίσεων</a:t>
            </a:r>
            <a:r>
              <a:rPr lang="el-GR" dirty="0">
                <a:solidFill>
                  <a:srgbClr val="000000"/>
                </a:solidFill>
                <a:latin typeface="Calibri" panose="020F0502020204030204" pitchFamily="34" charset="0"/>
                <a:ea typeface="Calibri" panose="020F0502020204030204" pitchFamily="34"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έγινε η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παραδοχή</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ότι τα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συλλεγόμενα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ΑΚΚ</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κατά το έτος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2018</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αποτελούν το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70%</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περίπου των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παραγόμενων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ΑΚΚ</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ίδιου έτους και αντιστοιχούν σε περίπου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1.500.000</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endParaRPr lang="el-GR" dirty="0">
              <a:solidFill>
                <a:srgbClr val="000000"/>
              </a:solidFill>
              <a:latin typeface="Calibri" panose="020F0502020204030204" pitchFamily="34" charset="0"/>
              <a:ea typeface="Calibri" panose="020F0502020204030204" pitchFamily="34"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1EF120E7-6950-496B-BBC5-A7CF4BB8095D}"/>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FD1E6171-BED8-4C62-A637-7024BA843B6F}"/>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2" name="Εικόνα 11">
            <a:extLst>
              <a:ext uri="{FF2B5EF4-FFF2-40B4-BE49-F238E27FC236}">
                <a16:creationId xmlns:a16="http://schemas.microsoft.com/office/drawing/2014/main" id="{97F6F330-8DA9-4410-AEA1-875443BC2FE2}"/>
              </a:ext>
            </a:extLst>
          </p:cNvPr>
          <p:cNvPicPr>
            <a:picLocks noChangeAspect="1"/>
          </p:cNvPicPr>
          <p:nvPr/>
        </p:nvPicPr>
        <p:blipFill rotWithShape="1">
          <a:blip r:embed="rId4"/>
          <a:srcRect l="19250" t="26518" r="18666" b="7852"/>
          <a:stretch/>
        </p:blipFill>
        <p:spPr>
          <a:xfrm>
            <a:off x="5516880" y="3707109"/>
            <a:ext cx="5247640" cy="3120409"/>
          </a:xfrm>
          <a:prstGeom prst="rect">
            <a:avLst/>
          </a:prstGeom>
        </p:spPr>
      </p:pic>
    </p:spTree>
    <p:extLst>
      <p:ext uri="{BB962C8B-B14F-4D97-AF65-F5344CB8AC3E}">
        <p14:creationId xmlns:p14="http://schemas.microsoft.com/office/powerpoint/2010/main" val="93371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3652BE-E3DC-46D3-950A-C5F25AF5F55C}"/>
              </a:ext>
            </a:extLst>
          </p:cNvPr>
          <p:cNvSpPr txBox="1"/>
          <p:nvPr/>
        </p:nvSpPr>
        <p:spPr>
          <a:xfrm>
            <a:off x="0" y="30482"/>
            <a:ext cx="12192000" cy="3581750"/>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3. Το Εθνικό Σχέδιο Διαχείρισης Αποβλήτων (ΕΣΔΑ)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ΕΣΔΑ 2020-2030</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3.2.1. Μη επικίνδυνα ΑΕΚΚ</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dirty="0">
              <a:solidFill>
                <a:srgbClr val="000000"/>
              </a:solidFill>
              <a:latin typeface="Calibri" panose="020F0502020204030204" pitchFamily="34" charset="0"/>
              <a:ea typeface="Calibri" panose="020F0502020204030204" pitchFamily="34"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75A4DAE5-FED3-48C4-A010-C185851E6DD6}"/>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DBD4A9B2-EE53-4C70-891C-D48FFD302F2E}"/>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781AB45B-3A7E-42B8-ADBF-BB230960B89E}"/>
              </a:ext>
            </a:extLst>
          </p:cNvPr>
          <p:cNvPicPr>
            <a:picLocks noChangeAspect="1"/>
          </p:cNvPicPr>
          <p:nvPr/>
        </p:nvPicPr>
        <p:blipFill rotWithShape="1">
          <a:blip r:embed="rId4"/>
          <a:srcRect l="19416" t="43852" r="16250" b="13333"/>
          <a:stretch/>
        </p:blipFill>
        <p:spPr>
          <a:xfrm>
            <a:off x="4312285" y="1296400"/>
            <a:ext cx="3567430" cy="1335475"/>
          </a:xfrm>
          <a:prstGeom prst="rect">
            <a:avLst/>
          </a:prstGeom>
        </p:spPr>
      </p:pic>
      <p:pic>
        <p:nvPicPr>
          <p:cNvPr id="13" name="Εικόνα 12">
            <a:extLst>
              <a:ext uri="{FF2B5EF4-FFF2-40B4-BE49-F238E27FC236}">
                <a16:creationId xmlns:a16="http://schemas.microsoft.com/office/drawing/2014/main" id="{7E0A4C19-5DC0-4309-BFE4-5C41BBD48A7F}"/>
              </a:ext>
            </a:extLst>
          </p:cNvPr>
          <p:cNvPicPr>
            <a:picLocks noChangeAspect="1"/>
          </p:cNvPicPr>
          <p:nvPr/>
        </p:nvPicPr>
        <p:blipFill rotWithShape="1">
          <a:blip r:embed="rId5"/>
          <a:srcRect l="28249" t="20740" r="27750" b="11704"/>
          <a:stretch/>
        </p:blipFill>
        <p:spPr>
          <a:xfrm>
            <a:off x="3666943" y="2631875"/>
            <a:ext cx="4858113" cy="4195643"/>
          </a:xfrm>
          <a:prstGeom prst="rect">
            <a:avLst/>
          </a:prstGeom>
        </p:spPr>
      </p:pic>
    </p:spTree>
    <p:extLst>
      <p:ext uri="{BB962C8B-B14F-4D97-AF65-F5344CB8AC3E}">
        <p14:creationId xmlns:p14="http://schemas.microsoft.com/office/powerpoint/2010/main" val="340158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BA0BC8-F542-430F-A04A-3459D9F0EC1F}"/>
              </a:ext>
            </a:extLst>
          </p:cNvPr>
          <p:cNvSpPr txBox="1"/>
          <p:nvPr/>
        </p:nvSpPr>
        <p:spPr>
          <a:xfrm>
            <a:off x="0" y="30482"/>
            <a:ext cx="12192000" cy="5687454"/>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3. Το Εθνικό Σχέδιο Διαχείρισης Αποβλήτων (ΕΣΔΑ)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ΕΣΔΑ 2020-2030</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3.2.2. ΑΕΚΚ που περιέχουν αμίαντο</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dirty="0">
                <a:solidFill>
                  <a:srgbClr val="000000"/>
                </a:solidFill>
                <a:latin typeface="Calibri" panose="020F0502020204030204" pitchFamily="34" charset="0"/>
                <a:ea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εκτίμηση της παραγωγής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αμιαντούχων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αποβλήτων για το έτος αναφοράς 2018, βασίζεται στις ποσότητες που εξήχθησαν (Σύμβαση της Βασιλείας) και ανέρχονται σε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1.403</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εξέλιξη της παραγωγής αποβλήτων αμιάντου έως το 2030 εκτιμάται σε  περίπου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1.000</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tn</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/έτος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οργάνωση/διαχείριση ΧΥΤΕΑ για την διάθεση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αμιαντούχων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αποβλήτων δεν έχει προχωρήσει.</a:t>
            </a:r>
          </a:p>
          <a:p>
            <a:pPr marL="285750" indent="-285750" algn="just">
              <a:lnSpc>
                <a:spcPct val="115000"/>
              </a:lnSpc>
              <a:spcAft>
                <a:spcPts val="10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Π</a:t>
            </a:r>
            <a:r>
              <a:rPr lang="el-GR" sz="1800" dirty="0">
                <a:effectLst/>
                <a:latin typeface="Calibri" panose="020F0502020204030204" pitchFamily="34" charset="0"/>
                <a:ea typeface="Calibri" panose="020F0502020204030204" pitchFamily="34" charset="0"/>
                <a:cs typeface="Times New Roman" panose="02020603050405020304" pitchFamily="18" charset="0"/>
              </a:rPr>
              <a:t>ροσωρινή αποθήκευση αυτών των αποβλήτων και η εξαγωγή τους σε εγκαταστάσεις του εξωτερικού για διάθεση </a:t>
            </a:r>
          </a:p>
          <a:p>
            <a:pPr algn="just">
              <a:lnSpc>
                <a:spcPct val="115000"/>
              </a:lnSpc>
              <a:spcAft>
                <a:spcPts val="1000"/>
              </a:spcAft>
            </a:pPr>
            <a:endParaRPr lang="el-GR" dirty="0">
              <a:solidFill>
                <a:srgbClr val="000000"/>
              </a:solidFill>
              <a:latin typeface="Calibri" panose="020F0502020204030204" pitchFamily="34" charset="0"/>
              <a:ea typeface="Calibri" panose="020F0502020204030204" pitchFamily="34"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4C6C6C08-F4F7-4F54-AE55-C093B4BBBD6E}"/>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CF838309-0605-432A-AC44-1E8D1DDECDBA}"/>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A530AD58-A285-4628-A816-AA67740B7DCF}"/>
              </a:ext>
            </a:extLst>
          </p:cNvPr>
          <p:cNvPicPr>
            <a:picLocks noChangeAspect="1"/>
          </p:cNvPicPr>
          <p:nvPr/>
        </p:nvPicPr>
        <p:blipFill rotWithShape="1">
          <a:blip r:embed="rId4"/>
          <a:srcRect l="21916" t="51259" r="21667" b="20593"/>
          <a:stretch/>
        </p:blipFill>
        <p:spPr>
          <a:xfrm>
            <a:off x="2656840" y="4276116"/>
            <a:ext cx="6878320" cy="1930400"/>
          </a:xfrm>
          <a:prstGeom prst="rect">
            <a:avLst/>
          </a:prstGeom>
        </p:spPr>
      </p:pic>
    </p:spTree>
    <p:extLst>
      <p:ext uri="{BB962C8B-B14F-4D97-AF65-F5344CB8AC3E}">
        <p14:creationId xmlns:p14="http://schemas.microsoft.com/office/powerpoint/2010/main" val="383738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257196-ADC7-49BE-B203-68D420A19DA4}"/>
              </a:ext>
            </a:extLst>
          </p:cNvPr>
          <p:cNvSpPr txBox="1"/>
          <p:nvPr/>
        </p:nvSpPr>
        <p:spPr>
          <a:xfrm>
            <a:off x="0" y="30482"/>
            <a:ext cx="12192000" cy="5877763"/>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Νομοθετικό πλαίσιο για ΑΕΚΚ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Νομοθετικό πλαίσιο μη επικινδύνων ΑΕΚΚ</a:t>
            </a: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dirty="0">
                <a:solidFill>
                  <a:srgbClr val="000000"/>
                </a:solidFill>
                <a:latin typeface="Calibri" panose="020F0502020204030204" pitchFamily="34" charset="0"/>
                <a:ea typeface="Calibri" panose="020F0502020204030204" pitchFamily="34" charset="0"/>
              </a:rPr>
              <a:t> </a:t>
            </a:r>
            <a:r>
              <a:rPr lang="el-GR" sz="1800" b="1" dirty="0">
                <a:solidFill>
                  <a:srgbClr val="000000"/>
                </a:solidFill>
                <a:effectLst/>
                <a:latin typeface="Calibri" panose="020F0502020204030204" pitchFamily="34" charset="0"/>
                <a:ea typeface="Times New Roman" panose="02020603050405020304" pitchFamily="18" charset="0"/>
              </a:rPr>
              <a:t>ΚΥΑ </a:t>
            </a:r>
            <a:r>
              <a:rPr lang="el-GR" sz="1800" b="1" dirty="0" err="1">
                <a:solidFill>
                  <a:srgbClr val="000000"/>
                </a:solidFill>
                <a:effectLst/>
                <a:latin typeface="Calibri" panose="020F0502020204030204" pitchFamily="34" charset="0"/>
                <a:ea typeface="Times New Roman" panose="02020603050405020304" pitchFamily="18" charset="0"/>
              </a:rPr>
              <a:t>Αριθμ</a:t>
            </a:r>
            <a:r>
              <a:rPr lang="el-GR" sz="1800" b="1" dirty="0">
                <a:solidFill>
                  <a:srgbClr val="000000"/>
                </a:solidFill>
                <a:effectLst/>
                <a:latin typeface="Calibri" panose="020F0502020204030204" pitchFamily="34" charset="0"/>
                <a:ea typeface="Times New Roman" panose="02020603050405020304" pitchFamily="18" charset="0"/>
              </a:rPr>
              <a:t>. 36259/1757/Ε103/2010 (ΦΕΚ 1312/Β/2010) Μέτρα, όροι και πρόγραμμα για την εναλλακτική διαχείριση των αποβλήτων από εκσκαφές, κατασκευές και κατεδαφίσεις (ΑΕΚΚ). </a:t>
            </a:r>
            <a:r>
              <a:rPr lang="el-GR" dirty="0">
                <a:solidFill>
                  <a:srgbClr val="000000"/>
                </a:solidFill>
                <a:latin typeface="Calibri" panose="020F0502020204030204" pitchFamily="34" charset="0"/>
                <a:ea typeface="Times New Roman" panose="02020603050405020304" pitchFamily="18" charset="0"/>
              </a:rPr>
              <a:t>Αποτελεί το </a:t>
            </a:r>
            <a:r>
              <a:rPr lang="el-GR" sz="1800" dirty="0">
                <a:effectLst/>
                <a:latin typeface="Calibri" panose="020F0502020204030204" pitchFamily="34" charset="0"/>
                <a:ea typeface="Calibri" panose="020F0502020204030204" pitchFamily="34" charset="0"/>
                <a:cs typeface="Verdana" panose="020B0604030504040204" pitchFamily="34" charset="0"/>
              </a:rPr>
              <a:t>βασικό νομοθετικό πλαίσιο για τη διαχείριση των </a:t>
            </a:r>
            <a:r>
              <a:rPr lang="el-GR" sz="1800" b="1" dirty="0">
                <a:effectLst/>
                <a:latin typeface="Calibri" panose="020F0502020204030204" pitchFamily="34" charset="0"/>
                <a:ea typeface="Calibri" panose="020F0502020204030204" pitchFamily="34" charset="0"/>
                <a:cs typeface="Verdana" panose="020B0604030504040204" pitchFamily="34" charset="0"/>
              </a:rPr>
              <a:t>ΑΕΚΚ</a:t>
            </a:r>
            <a:r>
              <a:rPr lang="el-GR" sz="1800" dirty="0">
                <a:effectLst/>
                <a:latin typeface="Calibri" panose="020F0502020204030204" pitchFamily="34" charset="0"/>
                <a:ea typeface="Calibri" panose="020F0502020204030204" pitchFamily="34" charset="0"/>
                <a:cs typeface="Verdana" panose="020B0604030504040204" pitchFamily="34" charset="0"/>
              </a:rPr>
              <a:t>.</a:t>
            </a:r>
          </a:p>
          <a:p>
            <a:pPr marL="285750" indent="-285750" algn="just">
              <a:lnSpc>
                <a:spcPct val="115000"/>
              </a:lnSpc>
              <a:spcAft>
                <a:spcPts val="1000"/>
              </a:spcAft>
              <a:buFont typeface="Wingdings" panose="05000000000000000000" pitchFamily="2" charset="2"/>
              <a:buChar char="Ø"/>
            </a:pPr>
            <a:r>
              <a:rPr lang="el-GR" sz="1800" b="1" dirty="0">
                <a:solidFill>
                  <a:srgbClr val="000000"/>
                </a:solidFill>
                <a:effectLst/>
                <a:latin typeface="Calibri" panose="020F0502020204030204" pitchFamily="34" charset="0"/>
                <a:ea typeface="Times New Roman" panose="02020603050405020304" pitchFamily="18" charset="0"/>
              </a:rPr>
              <a:t>Εγκύκλιος </a:t>
            </a:r>
            <a:r>
              <a:rPr lang="el-GR" sz="1800" b="1" dirty="0" err="1">
                <a:solidFill>
                  <a:srgbClr val="000000"/>
                </a:solidFill>
                <a:effectLst/>
                <a:latin typeface="Calibri" panose="020F0502020204030204" pitchFamily="34" charset="0"/>
                <a:ea typeface="Times New Roman" panose="02020603050405020304" pitchFamily="18" charset="0"/>
              </a:rPr>
              <a:t>αρ</a:t>
            </a:r>
            <a:r>
              <a:rPr lang="el-GR" sz="1800" b="1" dirty="0">
                <a:solidFill>
                  <a:srgbClr val="000000"/>
                </a:solidFill>
                <a:effectLst/>
                <a:latin typeface="Calibri" panose="020F0502020204030204" pitchFamily="34" charset="0"/>
                <a:ea typeface="Times New Roman" panose="02020603050405020304" pitchFamily="18" charset="0"/>
              </a:rPr>
              <a:t>. </a:t>
            </a:r>
            <a:r>
              <a:rPr lang="el-GR" sz="1800" b="1" dirty="0" err="1">
                <a:solidFill>
                  <a:srgbClr val="000000"/>
                </a:solidFill>
                <a:effectLst/>
                <a:latin typeface="Calibri" panose="020F0502020204030204" pitchFamily="34" charset="0"/>
                <a:ea typeface="Times New Roman" panose="02020603050405020304" pitchFamily="18" charset="0"/>
              </a:rPr>
              <a:t>πρ</a:t>
            </a:r>
            <a:r>
              <a:rPr lang="el-GR" sz="1800" b="1" dirty="0">
                <a:solidFill>
                  <a:srgbClr val="000000"/>
                </a:solidFill>
                <a:effectLst/>
                <a:latin typeface="Calibri" panose="020F0502020204030204" pitchFamily="34" charset="0"/>
                <a:ea typeface="Times New Roman" panose="02020603050405020304" pitchFamily="18" charset="0"/>
              </a:rPr>
              <a:t>. Οικ. 129043/4345/8-7-2011 Εφαρμογή νομοθεσίας για τη διαχείριση μη επικίνδυνων στερεών αποβλήτων. </a:t>
            </a:r>
            <a:endParaRPr lang="el-GR"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endParaRPr lang="el-GR" sz="1800" dirty="0">
              <a:effectLst/>
              <a:latin typeface="Times New Roman" panose="02020603050405020304" pitchFamily="18" charset="0"/>
              <a:ea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endParaRPr lang="el-GR" dirty="0">
              <a:solidFill>
                <a:srgbClr val="000000"/>
              </a:solidFill>
              <a:latin typeface="Calibri" panose="020F0502020204030204" pitchFamily="34" charset="0"/>
              <a:ea typeface="Calibri" panose="020F0502020204030204" pitchFamily="34"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56FAF389-4484-4709-8A44-3E6EC7473FB8}"/>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12881EC0-DA74-4203-95C1-EC5886647E7B}"/>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1947DE37-83D2-4D72-8A67-DDF4462F46F5}"/>
              </a:ext>
            </a:extLst>
          </p:cNvPr>
          <p:cNvPicPr>
            <a:picLocks noChangeAspect="1"/>
          </p:cNvPicPr>
          <p:nvPr/>
        </p:nvPicPr>
        <p:blipFill rotWithShape="1">
          <a:blip r:embed="rId4"/>
          <a:srcRect l="34243" t="21904" r="33410" b="10150"/>
          <a:stretch/>
        </p:blipFill>
        <p:spPr>
          <a:xfrm>
            <a:off x="4488023" y="3321698"/>
            <a:ext cx="2967135" cy="3505820"/>
          </a:xfrm>
          <a:prstGeom prst="rect">
            <a:avLst/>
          </a:prstGeom>
        </p:spPr>
      </p:pic>
    </p:spTree>
    <p:extLst>
      <p:ext uri="{BB962C8B-B14F-4D97-AF65-F5344CB8AC3E}">
        <p14:creationId xmlns:p14="http://schemas.microsoft.com/office/powerpoint/2010/main" val="78920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5ABAF17-3EE9-4561-AFD9-907B76339672}"/>
              </a:ext>
            </a:extLst>
          </p:cNvPr>
          <p:cNvSpPr txBox="1"/>
          <p:nvPr/>
        </p:nvSpPr>
        <p:spPr>
          <a:xfrm>
            <a:off x="0" y="30482"/>
            <a:ext cx="12192000" cy="6705169"/>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Νομοθετικό πλαίσιο για ΑΕΚΚ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Νομοθετικό πλαίσιο μη επικινδύνων ΑΕΚΚ</a:t>
            </a: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dirty="0">
                <a:solidFill>
                  <a:srgbClr val="000000"/>
                </a:solidFill>
                <a:latin typeface="Calibri" panose="020F0502020204030204" pitchFamily="34" charset="0"/>
                <a:ea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Εγκύκλιος </a:t>
            </a:r>
            <a:r>
              <a:rPr lang="el-GR" sz="1800" b="1" dirty="0" err="1">
                <a:effectLst/>
                <a:latin typeface="Calibri" panose="020F0502020204030204" pitchFamily="34" charset="0"/>
                <a:ea typeface="Calibri" panose="020F0502020204030204" pitchFamily="34" charset="0"/>
                <a:cs typeface="Calibri" panose="020F0502020204030204" pitchFamily="34" charset="0"/>
              </a:rPr>
              <a:t>Αρ</a:t>
            </a:r>
            <a:r>
              <a:rPr lang="el-GR" sz="1800" b="1"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Πρ</a:t>
            </a:r>
            <a:r>
              <a:rPr lang="el-GR" sz="1800" b="1" dirty="0">
                <a:effectLst/>
                <a:latin typeface="Calibri" panose="020F0502020204030204" pitchFamily="34" charset="0"/>
                <a:ea typeface="Calibri" panose="020F0502020204030204" pitchFamily="34" charset="0"/>
                <a:cs typeface="Calibri" panose="020F0502020204030204" pitchFamily="34" charset="0"/>
              </a:rPr>
              <a:t>. 4834/25-1-2013 Διαχείριση περίσσειας υλικών εκσκαφών που προέρχονται από δημόσια έργα – Διευκρινίσεις επί των απαιτήσεων της ΚΥΑ 36259/1757/Ε103/2010. </a:t>
            </a:r>
            <a:r>
              <a:rPr lang="el-GR" sz="1800" dirty="0">
                <a:solidFill>
                  <a:srgbClr val="000000"/>
                </a:solidFill>
                <a:effectLst/>
                <a:latin typeface="Calibri" panose="020F0502020204030204" pitchFamily="34" charset="0"/>
                <a:ea typeface="Calibri" panose="020F0502020204030204" pitchFamily="34" charset="0"/>
              </a:rPr>
              <a:t>Σύμφωνα με την εγκύκλιο, </a:t>
            </a:r>
            <a:r>
              <a:rPr lang="el-GR" sz="1800" b="1" dirty="0">
                <a:solidFill>
                  <a:srgbClr val="000000"/>
                </a:solidFill>
                <a:effectLst/>
                <a:latin typeface="Calibri" panose="020F0502020204030204" pitchFamily="34" charset="0"/>
                <a:ea typeface="Calibri" panose="020F0502020204030204" pitchFamily="34" charset="0"/>
              </a:rPr>
              <a:t>δεν απορρέει υποχρέωση διαχείρισης της περίσσειας των εκσκαφών</a:t>
            </a:r>
            <a:r>
              <a:rPr lang="el-GR" sz="1800" dirty="0">
                <a:solidFill>
                  <a:srgbClr val="000000"/>
                </a:solidFill>
                <a:effectLst/>
                <a:latin typeface="Calibri" panose="020F0502020204030204" pitchFamily="34" charset="0"/>
                <a:ea typeface="Calibri" panose="020F0502020204030204" pitchFamily="34" charset="0"/>
              </a:rPr>
              <a:t> που προέρχονται από </a:t>
            </a:r>
            <a:r>
              <a:rPr lang="el-GR" sz="1800" b="1" dirty="0">
                <a:solidFill>
                  <a:srgbClr val="000000"/>
                </a:solidFill>
                <a:effectLst/>
                <a:latin typeface="Calibri" panose="020F0502020204030204" pitchFamily="34" charset="0"/>
                <a:ea typeface="Calibri" panose="020F0502020204030204" pitchFamily="34" charset="0"/>
              </a:rPr>
              <a:t>δημόσια έργα </a:t>
            </a:r>
            <a:r>
              <a:rPr lang="el-GR" sz="1800" dirty="0">
                <a:solidFill>
                  <a:srgbClr val="000000"/>
                </a:solidFill>
                <a:effectLst/>
                <a:latin typeface="Calibri" panose="020F0502020204030204" pitchFamily="34" charset="0"/>
                <a:ea typeface="Calibri" panose="020F0502020204030204" pitchFamily="34" charset="0"/>
              </a:rPr>
              <a:t>μέσω εγκεκριμένων συστημάτων εναλλακτικής διαχείρισης.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Ν. 4389/2016 (ΦΕΚ 94/Α/2016) Επείγουσες διατάξεις για την εφαρμογή της συμφωνίας δημοσιονομικών στόχων και διαρθρωτικών μεταρρυθμίσεων και άλλες διατάξεις. </a:t>
            </a:r>
            <a:r>
              <a:rPr lang="el-GR" sz="1800" dirty="0">
                <a:solidFill>
                  <a:srgbClr val="000000"/>
                </a:solidFill>
                <a:effectLst/>
                <a:latin typeface="Calibri" panose="020F0502020204030204" pitchFamily="34" charset="0"/>
                <a:ea typeface="Calibri" panose="020F0502020204030204" pitchFamily="34" charset="0"/>
              </a:rPr>
              <a:t>Το άρθρο 157 τροποποιεί άρθρα του 4042/2012 και ρυθμίζει την καταχώριση στο </a:t>
            </a:r>
            <a:r>
              <a:rPr lang="el-GR" sz="1800" b="1" dirty="0">
                <a:solidFill>
                  <a:srgbClr val="000000"/>
                </a:solidFill>
                <a:effectLst/>
                <a:latin typeface="Calibri" panose="020F0502020204030204" pitchFamily="34" charset="0"/>
                <a:ea typeface="Calibri" panose="020F0502020204030204" pitchFamily="34" charset="0"/>
              </a:rPr>
              <a:t>Ηλεκτρονικό Μητρώο Αποβλήτων (ΗΜΑ)</a:t>
            </a:r>
            <a:r>
              <a:rPr lang="el-GR" sz="1800" dirty="0">
                <a:solidFill>
                  <a:srgbClr val="000000"/>
                </a:solidFill>
                <a:effectLst/>
                <a:latin typeface="Calibri" panose="020F0502020204030204" pitchFamily="34" charset="0"/>
                <a:ea typeface="Calibri" panose="020F0502020204030204" pitchFamily="34" charset="0"/>
              </a:rPr>
              <a:t>. </a:t>
            </a:r>
          </a:p>
          <a:p>
            <a:pPr marL="285750" indent="-285750" algn="just">
              <a:lnSpc>
                <a:spcPct val="115000"/>
              </a:lnSpc>
              <a:spcAft>
                <a:spcPts val="100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ΥΑ </a:t>
            </a:r>
            <a:r>
              <a:rPr lang="el-GR" sz="1800" b="1" dirty="0" err="1">
                <a:effectLst/>
                <a:latin typeface="Calibri" panose="020F0502020204030204" pitchFamily="34" charset="0"/>
                <a:ea typeface="Calibri" panose="020F0502020204030204" pitchFamily="34" charset="0"/>
                <a:cs typeface="Calibri" panose="020F0502020204030204" pitchFamily="34" charset="0"/>
              </a:rPr>
              <a:t>Αριθμ</a:t>
            </a:r>
            <a:r>
              <a:rPr lang="el-GR" sz="1800" b="1" dirty="0">
                <a:effectLst/>
                <a:latin typeface="Calibri" panose="020F0502020204030204" pitchFamily="34" charset="0"/>
                <a:ea typeface="Calibri" panose="020F0502020204030204" pitchFamily="34" charset="0"/>
                <a:cs typeface="Calibri" panose="020F0502020204030204" pitchFamily="34" charset="0"/>
              </a:rPr>
              <a:t>. ΔΙΠΑ / οικ. 37674/ 10-08-2016  (ΦΕΚ 2471/Β/2016) Τροποποίηση και κωδικοποίηση της υπουργικής απόφασης 1958/2012 - Κατάταξη δημοσίων και ιδιωτικών έργων και δραστηριοτήτων σε κατηγορίες και υποκατηγορίες σύμφωνα με το άρθρο 1 παράγραφος 4 του Ν. 4014/21.9.2011 (ΦΕΚ 209/Α/2011) όπως αυτή έχει τροποποιηθεί και ισχύει.</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endParaRPr lang="el-GR" sz="1800" dirty="0">
              <a:effectLst/>
              <a:latin typeface="Times New Roman" panose="02020603050405020304" pitchFamily="18" charset="0"/>
              <a:ea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endParaRPr lang="el-GR" dirty="0">
              <a:solidFill>
                <a:srgbClr val="000000"/>
              </a:solidFill>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B3E1101B-1423-4633-A093-6DA195180ADE}"/>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4A462F6F-B47C-493C-A1E2-7FC314626DD6}"/>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4CEA431D-FBDB-4100-A3FE-1F6A88CD8DE7}"/>
              </a:ext>
            </a:extLst>
          </p:cNvPr>
          <p:cNvPicPr>
            <a:picLocks noChangeAspect="1"/>
          </p:cNvPicPr>
          <p:nvPr/>
        </p:nvPicPr>
        <p:blipFill rotWithShape="1">
          <a:blip r:embed="rId4"/>
          <a:srcRect l="4286" t="31701" r="7934" b="41088"/>
          <a:stretch/>
        </p:blipFill>
        <p:spPr>
          <a:xfrm>
            <a:off x="2032518" y="5318569"/>
            <a:ext cx="8126964" cy="1417082"/>
          </a:xfrm>
          <a:prstGeom prst="rect">
            <a:avLst/>
          </a:prstGeom>
        </p:spPr>
      </p:pic>
    </p:spTree>
    <p:extLst>
      <p:ext uri="{BB962C8B-B14F-4D97-AF65-F5344CB8AC3E}">
        <p14:creationId xmlns:p14="http://schemas.microsoft.com/office/powerpoint/2010/main" val="102397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8AFD0F-BB01-4F2F-8AA3-CA99753E0F62}"/>
              </a:ext>
            </a:extLst>
          </p:cNvPr>
          <p:cNvSpPr txBox="1"/>
          <p:nvPr/>
        </p:nvSpPr>
        <p:spPr>
          <a:xfrm>
            <a:off x="0" y="30482"/>
            <a:ext cx="12192000" cy="6576929"/>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Νομοθετικό πλαίσιο για ΑΕΚΚ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Νομοθετικό πλαίσιο μη επικινδύνων ΑΕΚΚ</a:t>
            </a: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ΚΥΑ </a:t>
            </a:r>
            <a:r>
              <a:rPr lang="el-GR" sz="1800" b="1" dirty="0" err="1">
                <a:effectLst/>
                <a:latin typeface="Calibri" panose="020F0502020204030204" pitchFamily="34" charset="0"/>
                <a:ea typeface="Calibri" panose="020F0502020204030204" pitchFamily="34" charset="0"/>
                <a:cs typeface="Calibri" panose="020F0502020204030204" pitchFamily="34" charset="0"/>
              </a:rPr>
              <a:t>Αριθμ</a:t>
            </a:r>
            <a:r>
              <a:rPr lang="el-GR" sz="1800" b="1" dirty="0">
                <a:effectLst/>
                <a:latin typeface="Calibri" panose="020F0502020204030204" pitchFamily="34" charset="0"/>
                <a:ea typeface="Calibri" panose="020F0502020204030204" pitchFamily="34" charset="0"/>
                <a:cs typeface="Calibri" panose="020F0502020204030204" pitchFamily="34" charset="0"/>
              </a:rPr>
              <a:t>. Οικ. 43942/4026 (ΦΕΚ 2992/Β/2016) Οργάνωση και λειτουργία Ηλεκτρονικού Μητρώου Αποβλήτων (ΗΜΑ), σύμφωνα με τις διατάξεις του άρθρου 42 του Ν.4042/2012 (Α' 24),όπως ισχύει.</a:t>
            </a: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Ρ</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υθμίζει την οργάνωση και λειτουργία του ηλεκτρονικού Μητρώου Αποβλήτων (ΗΜΑ), την υποχρεωτική ηλεκτρονική εγγραφή και καταχώριση φορέων, επιχειρήσεων και εγκαταστάσεων που εμπλέκονται στην παραγωγή και επεξεργασία αποβλήτων, καθώς και στις διαδικασίες συλλογής, μεταφοράς.</a:t>
            </a:r>
          </a:p>
          <a:p>
            <a:pPr marL="285750" lvl="0" indent="-285750" algn="just">
              <a:lnSpc>
                <a:spcPct val="115000"/>
              </a:lnSpc>
              <a:spcAft>
                <a:spcPts val="100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Ν. 4685/2020 (ΦΕΚ 92/Α/2020) Εκσυγχρονισμός περιβαλλοντικής νομοθεσίας, ενσωμάτωση στην ελληνική νομοθεσία των Οδηγιών 2018/844 και 2019/692 του Ευρωπαϊκού Κοινοβουλίου και του Συμβουλίου και λοιπές διατάξεις.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Με το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άρθρο 89</a:t>
            </a:r>
            <a:r>
              <a:rPr lang="el-GR" sz="1800" dirty="0">
                <a:effectLst/>
                <a:latin typeface="Calibri" panose="020F0502020204030204" pitchFamily="34" charset="0"/>
                <a:ea typeface="Calibri" panose="020F0502020204030204" pitchFamily="34" charset="0"/>
                <a:cs typeface="Times New Roman" panose="02020603050405020304" pitchFamily="18" charset="0"/>
              </a:rPr>
              <a:t> ρυθμίζεται το πρόβλημα με τα απόβλητα κατασκευών και κατεδαφίσεων (μπάζα) που προέρχονται από</a:t>
            </a:r>
          </a:p>
          <a:p>
            <a:pPr algn="just">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κατασκευαστικές εργασίες, καθώς :</a:t>
            </a:r>
          </a:p>
          <a:p>
            <a:pPr marL="270510" algn="just">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 Ο Δήμος πλέον θα ενημερώνεται ηλεκτρονικά αμέσως όταν εκδίδεται σχετική άδεια εργασιών ή εργασιών μικρής κλίμακας (δεν υπήρχε), έτσι ώστε να ξέρει πιθανές εστίες δημιουργίας </a:t>
            </a:r>
            <a:r>
              <a:rPr lang="el-GR" sz="1800">
                <a:effectLst/>
                <a:latin typeface="Calibri" panose="020F0502020204030204" pitchFamily="34" charset="0"/>
                <a:ea typeface="Calibri" panose="020F0502020204030204" pitchFamily="34" charset="0"/>
                <a:cs typeface="Times New Roman" panose="02020603050405020304" pitchFamily="18" charset="0"/>
              </a:rPr>
              <a:t>τέτοιων αποβλήτων.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β) Υποχρεώνεται αυτός που κάνει τις εργασίες να έχει υπογράψει σύμβαση διαχείρισης των αποβλήτων αυτών με εγκεκριμένο σύστημα ΑΕΚΚ.</a:t>
            </a:r>
          </a:p>
        </p:txBody>
      </p:sp>
      <p:pic>
        <p:nvPicPr>
          <p:cNvPr id="5" name="Εικόνα 4" descr="Repro">
            <a:extLst>
              <a:ext uri="{FF2B5EF4-FFF2-40B4-BE49-F238E27FC236}">
                <a16:creationId xmlns:a16="http://schemas.microsoft.com/office/drawing/2014/main" id="{542E28D5-8DEF-474D-8251-184966E74DF6}"/>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A9DBF839-2CAD-426A-A8AE-81D420C2EB60}"/>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spTree>
    <p:extLst>
      <p:ext uri="{BB962C8B-B14F-4D97-AF65-F5344CB8AC3E}">
        <p14:creationId xmlns:p14="http://schemas.microsoft.com/office/powerpoint/2010/main" val="309887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65162A-324C-4129-8A2E-463C36A7B644}"/>
              </a:ext>
            </a:extLst>
          </p:cNvPr>
          <p:cNvSpPr txBox="1"/>
          <p:nvPr/>
        </p:nvSpPr>
        <p:spPr>
          <a:xfrm>
            <a:off x="0" y="30482"/>
            <a:ext cx="12192000" cy="3515578"/>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Νομοθετικό πλαίσιο για ΑΕΚΚ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Νομοθετικό πλαίσιο επικινδύνων ΑΕΚΚ που περιέχουν αμίαντο</a:t>
            </a: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ΚΥΑ </a:t>
            </a:r>
            <a:r>
              <a:rPr lang="el-GR"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Αριθμ</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Η.Π. 24944/1159/2006 (ΦΕΚ 791/Β/2006) Έγκριση Γενικών Τεχνικών Προδιαγραφών για την διαχείριση επικίνδυνων αποβλήτων σύμφωνα με το άρθρο 5 (παρ. Β) της </a:t>
            </a:r>
            <a:r>
              <a:rPr lang="el-GR"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υπ</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αριθμ</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13588/725 κοινή υπουργική απόφαση «Μέτρα όροι και περιορισμοί για την διαχείριση επικινδύνων αποβλήτων κ.λπ.» (Β΄383) και σε συμμόρφωση με τις διατάξεις του άρθρου 7 (παρ.1) της οδηγίας 91/156/ΕΚ του Συμβουλίου της 18</a:t>
            </a:r>
            <a:r>
              <a:rPr lang="el-GR" sz="1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ης</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Μαρτίου 1991».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E9244B21-00E8-4110-AB3B-FC5BEBF89A1E}"/>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45E96078-68B1-4FDB-9C60-E42A9258AD14}"/>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A0CE54F1-B326-4433-A663-A574270F8D0C}"/>
              </a:ext>
            </a:extLst>
          </p:cNvPr>
          <p:cNvPicPr>
            <a:picLocks noChangeAspect="1"/>
          </p:cNvPicPr>
          <p:nvPr/>
        </p:nvPicPr>
        <p:blipFill rotWithShape="1">
          <a:blip r:embed="rId4"/>
          <a:srcRect l="35127" t="20908" r="33954" b="7119"/>
          <a:stretch/>
        </p:blipFill>
        <p:spPr>
          <a:xfrm>
            <a:off x="4753567" y="3208584"/>
            <a:ext cx="2684865" cy="3515579"/>
          </a:xfrm>
          <a:prstGeom prst="rect">
            <a:avLst/>
          </a:prstGeom>
        </p:spPr>
      </p:pic>
    </p:spTree>
    <p:extLst>
      <p:ext uri="{BB962C8B-B14F-4D97-AF65-F5344CB8AC3E}">
        <p14:creationId xmlns:p14="http://schemas.microsoft.com/office/powerpoint/2010/main" val="24706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7457B1-52F1-4299-A2A1-52BA9B561745}"/>
              </a:ext>
            </a:extLst>
          </p:cNvPr>
          <p:cNvSpPr txBox="1"/>
          <p:nvPr/>
        </p:nvSpPr>
        <p:spPr>
          <a:xfrm>
            <a:off x="0" y="30482"/>
            <a:ext cx="12192000" cy="4943661"/>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Νομοθετικό πλαίσιο για ΑΕΚΚ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Νομοθετικό πλαίσιο επικινδύνων ΑΕΚΚ που περιέχουν αμίαντο</a:t>
            </a: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Bef>
                <a:spcPts val="585"/>
              </a:spcBef>
              <a:spcAft>
                <a:spcPts val="585"/>
              </a:spcAft>
              <a:buFont typeface="Wingdings" panose="05000000000000000000" pitchFamily="2" charset="2"/>
              <a:buChar char="Ø"/>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Νόμος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4685/2020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Εκσυγχρονισμός περιβαλλοντικής νομοθεσίας, ενσωμάτωση στην ελληνική νομοθεσία των Οδηγιών 2018/844 και 2019/692 του Ευρωπαϊκού Κοινοβουλίου και του Συμβουλίου και λοιπές διατάξεις» (ΦΕΚ 92/Α/2020).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Σύμφωνα με το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άρθρο 90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(Υποχρεώσεις μεταφοράς επικίνδυνων αποβλήτων) αποτελεί υποχρέωση του ιδιοκτήτη – κύριου μετόχου να προβεί στις απαραίτητες ενέργειες για την απομάκρυνση των επικίνδυνων υλικών. Σε περίπτωση που ο υπόχρεος δεν συμμορφώνεται με την απόφαση (για την απομάκρυνση των αποβλήτων) του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Συντονιστή Αποκεντρωμένης Διοίκησης,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αρμόδια υπηρεσία Περιβάλλοντος της Αποκεντρωμένης Διοίκησης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ύστερα από σχετική εντολή του αρμόδιου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Εισαγγελέα Πρωτοδικών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προβαίνει σε συλλογή και απομάκρυνση των επικίνδυνων αποβλήτων και καταλογίζει τη σχετική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δαπάνη</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στον ιδιοκτήτη και στον επικαρπωτή του ακινήτου.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8527FCD5-A0A9-4A73-98E8-27F0EC8B5423}"/>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EC8EA119-8ECB-42D1-9148-1016FC84B7AC}"/>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spTree>
    <p:extLst>
      <p:ext uri="{BB962C8B-B14F-4D97-AF65-F5344CB8AC3E}">
        <p14:creationId xmlns:p14="http://schemas.microsoft.com/office/powerpoint/2010/main" val="388771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FFA778-6D5F-439D-9D32-84A37EDDE42A}"/>
              </a:ext>
            </a:extLst>
          </p:cNvPr>
          <p:cNvSpPr txBox="1"/>
          <p:nvPr/>
        </p:nvSpPr>
        <p:spPr>
          <a:xfrm>
            <a:off x="0" y="30482"/>
            <a:ext cx="12192000" cy="6063968"/>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Νομοθετικό πλαίσιο για ΑΕΚΚ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4.3.</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Υποβολή ΣΔΑ (Στοιχεία για τη Διαχείριση των Αποβλήτων)</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rPr>
              <a:t>Σύμφωνα με το άρθρο 7 παρ. 2 της </a:t>
            </a:r>
            <a:r>
              <a:rPr lang="el-GR" sz="1800" b="1" dirty="0">
                <a:effectLst/>
                <a:latin typeface="Calibri" panose="020F0502020204030204" pitchFamily="34" charset="0"/>
                <a:ea typeface="Calibri" panose="020F0502020204030204" pitchFamily="34" charset="0"/>
              </a:rPr>
              <a:t>ΚΥΑ</a:t>
            </a:r>
            <a:r>
              <a:rPr lang="el-GR" sz="1800" dirty="0">
                <a:effectLst/>
                <a:latin typeface="Calibri" panose="020F0502020204030204" pitchFamily="34" charset="0"/>
                <a:ea typeface="Calibri" panose="020F0502020204030204" pitchFamily="34" charset="0"/>
              </a:rPr>
              <a:t> </a:t>
            </a:r>
            <a:r>
              <a:rPr lang="el-GR" sz="1800" b="1" dirty="0">
                <a:effectLst/>
                <a:latin typeface="Calibri" panose="020F0502020204030204" pitchFamily="34" charset="0"/>
                <a:ea typeface="Calibri" panose="020F0502020204030204" pitchFamily="34" charset="0"/>
              </a:rPr>
              <a:t>36259/1757/Ε103/2010</a:t>
            </a:r>
            <a:r>
              <a:rPr lang="el-GR" sz="1800" dirty="0">
                <a:effectLst/>
                <a:latin typeface="Calibri" panose="020F0502020204030204" pitchFamily="34" charset="0"/>
                <a:ea typeface="Calibri" panose="020F0502020204030204" pitchFamily="34" charset="0"/>
              </a:rPr>
              <a:t>, οι διαχειριστές ΑΕΚΚ υποχρεούνται, πριν από την έναρξη των οικοδομικών εργασιών ή των έργων τεχνικών υποδομών, να υποβάλλουν στην αρμόδια αρχή </a:t>
            </a:r>
            <a:r>
              <a:rPr lang="el-GR" sz="1800" b="1" dirty="0">
                <a:effectLst/>
                <a:latin typeface="Calibri" panose="020F0502020204030204" pitchFamily="34" charset="0"/>
                <a:ea typeface="Calibri" panose="020F0502020204030204" pitchFamily="34" charset="0"/>
              </a:rPr>
              <a:t>Στοιχεία για τη Διαχείριση των Αποβλήτων (ΣΔΑ)</a:t>
            </a:r>
            <a:r>
              <a:rPr lang="el-GR" sz="1800" dirty="0">
                <a:effectLst/>
                <a:latin typeface="Calibri" panose="020F0502020204030204" pitchFamily="34" charset="0"/>
                <a:ea typeface="Calibri" panose="020F0502020204030204" pitchFamily="34" charset="0"/>
              </a:rPr>
              <a:t> που θα παραχθούν από τη δραστηριότητά τους. </a:t>
            </a:r>
          </a:p>
          <a:p>
            <a:pPr marL="285750" indent="-285750" algn="just">
              <a:lnSpc>
                <a:spcPct val="115000"/>
              </a:lnSpc>
              <a:buFont typeface="Wingdings" panose="05000000000000000000" pitchFamily="2" charset="2"/>
              <a:buChar char="Ø"/>
            </a:pPr>
            <a:endParaRPr lang="el-GR" b="1"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b="1" dirty="0">
                <a:latin typeface="Calibri" panose="020F0502020204030204" pitchFamily="34" charset="0"/>
                <a:ea typeface="Calibri" panose="020F0502020204030204" pitchFamily="34" charset="0"/>
                <a:cs typeface="Times New Roman" panose="02020603050405020304" pitchFamily="18" charset="0"/>
              </a:rPr>
              <a:t>Εφαρμογή </a:t>
            </a:r>
            <a:r>
              <a:rPr lang="el-GR" b="1" dirty="0" err="1">
                <a:latin typeface="Calibri" panose="020F0502020204030204" pitchFamily="34" charset="0"/>
                <a:ea typeface="Calibri" panose="020F0502020204030204" pitchFamily="34" charset="0"/>
                <a:cs typeface="Times New Roman" panose="02020603050405020304" pitchFamily="18" charset="0"/>
              </a:rPr>
              <a:t>τυπολογίου</a:t>
            </a:r>
            <a:r>
              <a:rPr lang="el-GR" b="1" dirty="0">
                <a:latin typeface="Calibri" panose="020F0502020204030204" pitchFamily="34" charset="0"/>
                <a:ea typeface="Calibri" panose="020F0502020204030204" pitchFamily="34" charset="0"/>
                <a:cs typeface="Times New Roman" panose="02020603050405020304" pitchFamily="18" charset="0"/>
              </a:rPr>
              <a:t> για τον υπολογισμό ποσοτήτων αποβλήτων από </a:t>
            </a:r>
            <a:r>
              <a:rPr lang="en-US" b="1" dirty="0">
                <a:latin typeface="Calibri" panose="020F0502020204030204" pitchFamily="34" charset="0"/>
                <a:ea typeface="Calibri" panose="020F0502020204030204" pitchFamily="34" charset="0"/>
                <a:cs typeface="Times New Roman" panose="02020603050405020304" pitchFamily="18" charset="0"/>
              </a:rPr>
              <a:t>:</a:t>
            </a:r>
          </a:p>
          <a:p>
            <a:pPr marL="1200150" lvl="2" indent="-285750" algn="just">
              <a:lnSpc>
                <a:spcPct val="115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νέες κατασκευές / προσθήκες </a:t>
            </a:r>
          </a:p>
          <a:p>
            <a:pPr marL="1200150" lvl="2" indent="-285750" algn="just">
              <a:lnSpc>
                <a:spcPct val="115000"/>
              </a:lnSpc>
              <a:buFont typeface="Arial" panose="020B0604020202020204" pitchFamily="34" charset="0"/>
              <a:buChar char="•"/>
            </a:pPr>
            <a:r>
              <a:rPr lang="el-GR" b="1" dirty="0">
                <a:latin typeface="Calibri" panose="020F0502020204030204" pitchFamily="34" charset="0"/>
                <a:ea typeface="Calibri" panose="020F0502020204030204" pitchFamily="34" charset="0"/>
                <a:cs typeface="Times New Roman" panose="02020603050405020304" pitchFamily="18" charset="0"/>
              </a:rPr>
              <a:t> εκσκαφές νέων κατασκευών</a:t>
            </a:r>
          </a:p>
          <a:p>
            <a:pPr marL="1200150" lvl="2" indent="-285750" algn="just">
              <a:lnSpc>
                <a:spcPct val="115000"/>
              </a:lnSpc>
              <a:buFont typeface="Arial" panose="020B0604020202020204" pitchFamily="34" charset="0"/>
              <a:buChar char="•"/>
            </a:pPr>
            <a:r>
              <a:rPr lang="el-GR" b="1" dirty="0">
                <a:latin typeface="Calibri" panose="020F0502020204030204" pitchFamily="34" charset="0"/>
                <a:ea typeface="Calibri" panose="020F0502020204030204" pitchFamily="34" charset="0"/>
                <a:cs typeface="Times New Roman" panose="02020603050405020304" pitchFamily="18" charset="0"/>
              </a:rPr>
              <a:t> εκσκαφές κατεδαφιστέων κτηρίων</a:t>
            </a:r>
          </a:p>
        </p:txBody>
      </p:sp>
      <p:pic>
        <p:nvPicPr>
          <p:cNvPr id="5" name="Εικόνα 4" descr="Repro">
            <a:extLst>
              <a:ext uri="{FF2B5EF4-FFF2-40B4-BE49-F238E27FC236}">
                <a16:creationId xmlns:a16="http://schemas.microsoft.com/office/drawing/2014/main" id="{0A665C15-4DFD-4238-A808-81BAC7EC19E1}"/>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AA7B1377-3457-439A-A6E7-88B6B5D0892F}"/>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92DB6ED3-8ED5-42D1-B22B-12FCA16635C8}"/>
              </a:ext>
            </a:extLst>
          </p:cNvPr>
          <p:cNvPicPr>
            <a:picLocks noChangeAspect="1"/>
          </p:cNvPicPr>
          <p:nvPr/>
        </p:nvPicPr>
        <p:blipFill rotWithShape="1">
          <a:blip r:embed="rId4"/>
          <a:srcRect l="9643" t="52245" r="12908" b="21633"/>
          <a:stretch/>
        </p:blipFill>
        <p:spPr>
          <a:xfrm>
            <a:off x="2444620" y="2908962"/>
            <a:ext cx="7156580" cy="1357771"/>
          </a:xfrm>
          <a:prstGeom prst="rect">
            <a:avLst/>
          </a:prstGeom>
        </p:spPr>
      </p:pic>
    </p:spTree>
    <p:extLst>
      <p:ext uri="{BB962C8B-B14F-4D97-AF65-F5344CB8AC3E}">
        <p14:creationId xmlns:p14="http://schemas.microsoft.com/office/powerpoint/2010/main" val="350897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4614A6-121B-4647-BC60-674E7684CA8C}"/>
              </a:ext>
            </a:extLst>
          </p:cNvPr>
          <p:cNvSpPr txBox="1"/>
          <p:nvPr/>
        </p:nvSpPr>
        <p:spPr>
          <a:xfrm>
            <a:off x="-9331" y="30482"/>
            <a:ext cx="12192000" cy="3197029"/>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Η διαχε</a:t>
            </a:r>
            <a:r>
              <a:rPr lang="el-GR" b="1" dirty="0">
                <a:latin typeface="Calibri" panose="020F0502020204030204" pitchFamily="34" charset="0"/>
                <a:ea typeface="Calibri" panose="020F0502020204030204" pitchFamily="34" charset="0"/>
                <a:cs typeface="Times New Roman" panose="02020603050405020304" pitchFamily="18" charset="0"/>
              </a:rPr>
              <a:t>ίριση των ΑΕΚΚ στην Περιφέρεια Θεσσαλίας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5.1.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Εκτίμηση ποσοτήτων </a:t>
            </a:r>
          </a:p>
          <a:p>
            <a:pPr algn="just">
              <a:lnSpc>
                <a:spcPct val="115000"/>
              </a:lnSpc>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Στο πλαίσιο της μελέτης του ισχύοντος </a:t>
            </a:r>
            <a:r>
              <a:rPr lang="el-GR" b="1" dirty="0">
                <a:latin typeface="Calibri" panose="020F0502020204030204" pitchFamily="34" charset="0"/>
                <a:ea typeface="Calibri" panose="020F0502020204030204" pitchFamily="34" charset="0"/>
                <a:cs typeface="Times New Roman" panose="02020603050405020304" pitchFamily="18" charset="0"/>
              </a:rPr>
              <a:t>ΠΕΣΔΑ Θεσσαλίας</a:t>
            </a:r>
            <a:r>
              <a:rPr lang="el-GR" dirty="0">
                <a:latin typeface="Calibri" panose="020F0502020204030204" pitchFamily="34" charset="0"/>
                <a:ea typeface="Calibri" panose="020F0502020204030204" pitchFamily="34" charset="0"/>
                <a:cs typeface="Times New Roman" panose="02020603050405020304" pitchFamily="18" charset="0"/>
              </a:rPr>
              <a:t>, για </a:t>
            </a:r>
            <a:r>
              <a:rPr lang="el-GR" sz="1800" dirty="0">
                <a:effectLst/>
                <a:latin typeface="Calibri" panose="020F0502020204030204" pitchFamily="34" charset="0"/>
                <a:ea typeface="Calibri" panose="020F0502020204030204" pitchFamily="34" charset="0"/>
                <a:cs typeface="Verdana" panose="020B0604030504040204" pitchFamily="34" charset="0"/>
              </a:rPr>
              <a:t>εκτίμηση των ποσοτήτων χρησιμοποιήθηκε το </a:t>
            </a:r>
            <a:r>
              <a:rPr lang="el-GR" sz="1800" b="1" dirty="0">
                <a:effectLst/>
                <a:latin typeface="Calibri" panose="020F0502020204030204" pitchFamily="34" charset="0"/>
                <a:ea typeface="Calibri" panose="020F0502020204030204" pitchFamily="34" charset="0"/>
                <a:cs typeface="Verdana" panose="020B0604030504040204" pitchFamily="34" charset="0"/>
              </a:rPr>
              <a:t>υπολογιστικό μοντέλο</a:t>
            </a:r>
            <a:r>
              <a:rPr lang="el-GR" sz="1800" dirty="0">
                <a:effectLst/>
                <a:latin typeface="Calibri" panose="020F0502020204030204" pitchFamily="34" charset="0"/>
                <a:ea typeface="Calibri" panose="020F0502020204030204" pitchFamily="34" charset="0"/>
                <a:cs typeface="Verdana" panose="020B0604030504040204" pitchFamily="34" charset="0"/>
              </a:rPr>
              <a:t> του </a:t>
            </a:r>
            <a:r>
              <a:rPr lang="el-GR" sz="1800" b="1" dirty="0">
                <a:effectLst/>
                <a:latin typeface="Calibri" panose="020F0502020204030204" pitchFamily="34" charset="0"/>
                <a:ea typeface="Calibri" panose="020F0502020204030204" pitchFamily="34" charset="0"/>
                <a:cs typeface="Verdana" panose="020B0604030504040204" pitchFamily="34" charset="0"/>
              </a:rPr>
              <a:t>ΕΣΔΑ 2015-2020</a:t>
            </a:r>
            <a:r>
              <a:rPr lang="el-GR" sz="1800" dirty="0">
                <a:effectLst/>
                <a:latin typeface="Calibri" panose="020F0502020204030204" pitchFamily="34" charset="0"/>
                <a:ea typeface="Calibri" panose="020F0502020204030204" pitchFamily="34" charset="0"/>
                <a:cs typeface="Verdana" panose="020B0604030504040204" pitchFamily="34" charset="0"/>
              </a:rPr>
              <a:t>. </a:t>
            </a:r>
            <a:r>
              <a:rPr lang="el-GR" dirty="0">
                <a:latin typeface="Calibri" panose="020F0502020204030204" pitchFamily="34" charset="0"/>
                <a:ea typeface="Calibri" panose="020F0502020204030204" pitchFamily="34" charset="0"/>
                <a:cs typeface="Times New Roman" panose="02020603050405020304" pitchFamily="18" charset="0"/>
              </a:rPr>
              <a:t>  Το μοντέλο </a:t>
            </a:r>
            <a:r>
              <a:rPr lang="el-GR" sz="1800" dirty="0">
                <a:effectLst/>
                <a:latin typeface="Calibri" panose="020F0502020204030204" pitchFamily="34" charset="0"/>
                <a:ea typeface="Calibri" panose="020F0502020204030204" pitchFamily="34" charset="0"/>
                <a:cs typeface="Verdana" panose="020B0604030504040204" pitchFamily="34" charset="0"/>
              </a:rPr>
              <a:t>συνδυάζει τα στοιχεία των </a:t>
            </a:r>
            <a:r>
              <a:rPr lang="el-GR" sz="1800" b="1" dirty="0">
                <a:effectLst/>
                <a:latin typeface="Calibri" panose="020F0502020204030204" pitchFamily="34" charset="0"/>
                <a:ea typeface="Calibri" panose="020F0502020204030204" pitchFamily="34" charset="0"/>
                <a:cs typeface="Verdana" panose="020B0604030504040204" pitchFamily="34" charset="0"/>
              </a:rPr>
              <a:t>οικοδομικών αδειών </a:t>
            </a:r>
            <a:r>
              <a:rPr lang="el-GR" sz="1800" dirty="0">
                <a:effectLst/>
                <a:latin typeface="Calibri" panose="020F0502020204030204" pitchFamily="34" charset="0"/>
                <a:ea typeface="Calibri" panose="020F0502020204030204" pitchFamily="34" charset="0"/>
                <a:cs typeface="Verdana" panose="020B0604030504040204" pitchFamily="34" charset="0"/>
              </a:rPr>
              <a:t>(επιφάνεια νέων κατασκευών ή προσθηκών, πλήθος κατεδαφίσεων) με </a:t>
            </a:r>
            <a:r>
              <a:rPr lang="el-GR" sz="1800" b="1" dirty="0">
                <a:effectLst/>
                <a:latin typeface="Calibri" panose="020F0502020204030204" pitchFamily="34" charset="0"/>
                <a:ea typeface="Calibri" panose="020F0502020204030204" pitchFamily="34" charset="0"/>
                <a:cs typeface="Verdana" panose="020B0604030504040204" pitchFamily="34" charset="0"/>
              </a:rPr>
              <a:t>στατιστικές παραμέτρους </a:t>
            </a:r>
            <a:r>
              <a:rPr lang="el-GR" sz="1800" dirty="0">
                <a:effectLst/>
                <a:latin typeface="Calibri" panose="020F0502020204030204" pitchFamily="34" charset="0"/>
                <a:ea typeface="Calibri" panose="020F0502020204030204" pitchFamily="34" charset="0"/>
                <a:cs typeface="Verdana" panose="020B0604030504040204" pitchFamily="34" charset="0"/>
              </a:rPr>
              <a:t>ξεχωριστές ανά είδος οικοδομικής εργασίας, όπως ο </a:t>
            </a:r>
            <a:r>
              <a:rPr lang="el-GR" sz="1800" b="1" dirty="0">
                <a:effectLst/>
                <a:latin typeface="Calibri" panose="020F0502020204030204" pitchFamily="34" charset="0"/>
                <a:ea typeface="Calibri" panose="020F0502020204030204" pitchFamily="34" charset="0"/>
                <a:cs typeface="Verdana" panose="020B0604030504040204" pitchFamily="34" charset="0"/>
              </a:rPr>
              <a:t>μέσος όγκος των ΑΕΚΚ ανά εμβαδόν οικοδομής </a:t>
            </a:r>
            <a:r>
              <a:rPr lang="el-GR" sz="1800" dirty="0">
                <a:effectLst/>
                <a:latin typeface="Calibri" panose="020F0502020204030204" pitchFamily="34" charset="0"/>
                <a:ea typeface="Calibri" panose="020F0502020204030204" pitchFamily="34" charset="0"/>
                <a:cs typeface="Verdana" panose="020B0604030504040204" pitchFamily="34" charset="0"/>
              </a:rPr>
              <a:t>ή η </a:t>
            </a:r>
            <a:r>
              <a:rPr lang="el-GR" sz="1800" b="1" dirty="0">
                <a:effectLst/>
                <a:latin typeface="Calibri" panose="020F0502020204030204" pitchFamily="34" charset="0"/>
                <a:ea typeface="Calibri" panose="020F0502020204030204" pitchFamily="34" charset="0"/>
                <a:cs typeface="Verdana" panose="020B0604030504040204" pitchFamily="34" charset="0"/>
              </a:rPr>
              <a:t>πυκνότητα των αποβλήτων</a:t>
            </a:r>
            <a:r>
              <a:rPr lang="el-GR" sz="1800" dirty="0">
                <a:effectLst/>
                <a:latin typeface="Calibri" panose="020F0502020204030204" pitchFamily="34" charset="0"/>
                <a:ea typeface="Calibri" panose="020F0502020204030204" pitchFamily="34" charset="0"/>
                <a:cs typeface="Verdana" panose="020B0604030504040204" pitchFamily="34" charset="0"/>
              </a:rPr>
              <a:t>.</a:t>
            </a: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2FE00313-BF1B-43CD-AACC-96728DE824EC}"/>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3760F0EE-8E91-412C-9823-75B1D67D0D1A}"/>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F8810C00-4FA4-4AA1-94EA-BC52C3807691}"/>
              </a:ext>
            </a:extLst>
          </p:cNvPr>
          <p:cNvPicPr>
            <a:picLocks noChangeAspect="1"/>
          </p:cNvPicPr>
          <p:nvPr/>
        </p:nvPicPr>
        <p:blipFill rotWithShape="1">
          <a:blip r:embed="rId4"/>
          <a:srcRect l="18673" t="39592" r="18342" b="10068"/>
          <a:stretch/>
        </p:blipFill>
        <p:spPr>
          <a:xfrm>
            <a:off x="0" y="3630490"/>
            <a:ext cx="5747658" cy="2584002"/>
          </a:xfrm>
          <a:prstGeom prst="rect">
            <a:avLst/>
          </a:prstGeom>
        </p:spPr>
      </p:pic>
      <p:pic>
        <p:nvPicPr>
          <p:cNvPr id="13" name="Εικόνα 12">
            <a:extLst>
              <a:ext uri="{FF2B5EF4-FFF2-40B4-BE49-F238E27FC236}">
                <a16:creationId xmlns:a16="http://schemas.microsoft.com/office/drawing/2014/main" id="{F18D4441-9CCF-4068-BA0D-3126C5524EA5}"/>
              </a:ext>
            </a:extLst>
          </p:cNvPr>
          <p:cNvPicPr>
            <a:picLocks noChangeAspect="1"/>
          </p:cNvPicPr>
          <p:nvPr/>
        </p:nvPicPr>
        <p:blipFill rotWithShape="1">
          <a:blip r:embed="rId5"/>
          <a:srcRect l="11479" t="28709" r="10077" b="25986"/>
          <a:stretch/>
        </p:blipFill>
        <p:spPr>
          <a:xfrm>
            <a:off x="5961619" y="3630490"/>
            <a:ext cx="6230381" cy="2024115"/>
          </a:xfrm>
          <a:prstGeom prst="rect">
            <a:avLst/>
          </a:prstGeom>
        </p:spPr>
      </p:pic>
    </p:spTree>
    <p:extLst>
      <p:ext uri="{BB962C8B-B14F-4D97-AF65-F5344CB8AC3E}">
        <p14:creationId xmlns:p14="http://schemas.microsoft.com/office/powerpoint/2010/main" val="333327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EDDA90-AFE2-46F9-99C5-28A41FC6E46E}"/>
              </a:ext>
            </a:extLst>
          </p:cNvPr>
          <p:cNvSpPr txBox="1"/>
          <p:nvPr/>
        </p:nvSpPr>
        <p:spPr>
          <a:xfrm>
            <a:off x="0" y="0"/>
            <a:ext cx="12192000" cy="5075492"/>
          </a:xfrm>
          <a:prstGeom prst="rect">
            <a:avLst/>
          </a:prstGeom>
          <a:noFill/>
        </p:spPr>
        <p:txBody>
          <a:bodyPr wrap="square">
            <a:spAutoFit/>
          </a:bodyPr>
          <a:lstStyle/>
          <a:p>
            <a:pPr algn="ctr">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br>
              <a:rPr lang="el-GR" sz="1800" b="1" dirty="0">
                <a:effectLst/>
                <a:latin typeface="Calibri" panose="020F0502020204030204" pitchFamily="34" charset="0"/>
                <a:ea typeface="Calibri" panose="020F0502020204030204" pitchFamily="34" charset="0"/>
                <a:cs typeface="Times New Roman" panose="02020603050405020304" pitchFamily="18" charset="0"/>
              </a:rPr>
            </a:br>
            <a:endParaRPr lang="el-GR" sz="16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effectLst/>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solidFill>
                <a:srgbClr val="444444"/>
              </a:solidFill>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algn="ctr" fontAlgn="base">
              <a:lnSpc>
                <a:spcPct val="115000"/>
              </a:lnSpc>
              <a:spcAft>
                <a:spcPts val="1465"/>
              </a:spcAft>
            </a:pPr>
            <a:endParaRPr lang="el-GR" sz="16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1465"/>
              </a:spcAft>
            </a:pPr>
            <a:endParaRPr lang="el-GR" sz="160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1465"/>
              </a:spcAft>
            </a:pPr>
            <a:endParaRPr lang="el-GR" sz="16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1465"/>
              </a:spcAft>
            </a:pPr>
            <a:endParaRPr lang="el-GR" sz="1600" dirty="0">
              <a:solidFill>
                <a:srgbClr val="444444"/>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descr="Repro">
            <a:extLst>
              <a:ext uri="{FF2B5EF4-FFF2-40B4-BE49-F238E27FC236}">
                <a16:creationId xmlns:a16="http://schemas.microsoft.com/office/drawing/2014/main" id="{E130F361-7905-4C97-91ED-D7736B41CC9E}"/>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9" name="Εικόνα 8" descr="CONDEREFF">
            <a:extLst>
              <a:ext uri="{FF2B5EF4-FFF2-40B4-BE49-F238E27FC236}">
                <a16:creationId xmlns:a16="http://schemas.microsoft.com/office/drawing/2014/main" id="{D55BC689-1D22-477B-9C3E-5AFF007B132E}"/>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5" name="Εικόνα 14">
            <a:extLst>
              <a:ext uri="{FF2B5EF4-FFF2-40B4-BE49-F238E27FC236}">
                <a16:creationId xmlns:a16="http://schemas.microsoft.com/office/drawing/2014/main" id="{A8C1B768-BEEA-4B42-9F61-A25C9433065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000" t="22073" r="30666" b="11704"/>
          <a:stretch/>
        </p:blipFill>
        <p:spPr>
          <a:xfrm>
            <a:off x="2915920" y="677584"/>
            <a:ext cx="6360160" cy="6180416"/>
          </a:xfrm>
          <a:prstGeom prst="rect">
            <a:avLst/>
          </a:prstGeom>
        </p:spPr>
      </p:pic>
    </p:spTree>
    <p:extLst>
      <p:ext uri="{BB962C8B-B14F-4D97-AF65-F5344CB8AC3E}">
        <p14:creationId xmlns:p14="http://schemas.microsoft.com/office/powerpoint/2010/main" val="338519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5DEA0B-8C36-4F1A-84A9-1911CC00350F}"/>
              </a:ext>
            </a:extLst>
          </p:cNvPr>
          <p:cNvSpPr txBox="1"/>
          <p:nvPr/>
        </p:nvSpPr>
        <p:spPr>
          <a:xfrm>
            <a:off x="-9331" y="30482"/>
            <a:ext cx="12192000" cy="6063968"/>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Η διαχε</a:t>
            </a:r>
            <a:r>
              <a:rPr lang="el-GR" b="1" dirty="0">
                <a:latin typeface="Calibri" panose="020F0502020204030204" pitchFamily="34" charset="0"/>
                <a:ea typeface="Calibri" panose="020F0502020204030204" pitchFamily="34" charset="0"/>
                <a:cs typeface="Times New Roman" panose="02020603050405020304" pitchFamily="18" charset="0"/>
              </a:rPr>
              <a:t>ίριση των ΑΕΚΚ στην Περιφέρεια Θεσσαλίας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5.2.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Verdana" panose="020B0604030504040204" pitchFamily="34" charset="0"/>
              </a:rPr>
              <a:t>ΣΣΕΔ και συμβεβλημένες μονάδες επεξεργασίας ΑΕΚΚ στη Θεσσαλία</a:t>
            </a:r>
          </a:p>
          <a:p>
            <a:pPr algn="just">
              <a:lnSpc>
                <a:spcPct val="115000"/>
              </a:lnSpc>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Verdana" panose="020B0604030504040204" pitchFamily="34" charset="0"/>
              </a:rPr>
              <a:t>Αυτή τη στιγμή στη Θεσσαλία δραστηριοποιούνται </a:t>
            </a:r>
            <a:r>
              <a:rPr lang="el-GR" sz="1800" b="1" dirty="0">
                <a:effectLst/>
                <a:latin typeface="Calibri" panose="020F0502020204030204" pitchFamily="34" charset="0"/>
                <a:ea typeface="Calibri" panose="020F0502020204030204" pitchFamily="34" charset="0"/>
                <a:cs typeface="Verdana" panose="020B0604030504040204" pitchFamily="34" charset="0"/>
              </a:rPr>
              <a:t>τέσσερα (4) Συλλογικά Συστήματα Εναλλακτικής Διαχείρισης (ΣΣΕΔ) ΑΕΚΚ</a:t>
            </a:r>
            <a:r>
              <a:rPr lang="el-GR" sz="1800" dirty="0">
                <a:effectLst/>
                <a:latin typeface="Calibri" panose="020F0502020204030204" pitchFamily="34" charset="0"/>
                <a:ea typeface="Calibri" panose="020F0502020204030204" pitchFamily="34" charset="0"/>
                <a:cs typeface="Verdana" panose="020B0604030504040204" pitchFamily="34" charset="0"/>
              </a:rPr>
              <a:t>, με τα οποία είναι συμβεβλημένες </a:t>
            </a:r>
            <a:r>
              <a:rPr lang="el-GR" sz="1800" b="1" dirty="0">
                <a:effectLst/>
                <a:latin typeface="Calibri" panose="020F0502020204030204" pitchFamily="34" charset="0"/>
                <a:ea typeface="Calibri" panose="020F0502020204030204" pitchFamily="34" charset="0"/>
                <a:cs typeface="Verdana" panose="020B0604030504040204" pitchFamily="34" charset="0"/>
              </a:rPr>
              <a:t>έντεκα (11) μονάδες επεξεργασίας</a:t>
            </a:r>
            <a:r>
              <a:rPr lang="el-GR" sz="1800" dirty="0">
                <a:effectLst/>
                <a:latin typeface="Calibri" panose="020F0502020204030204" pitchFamily="34" charset="0"/>
                <a:ea typeface="Calibri" panose="020F0502020204030204" pitchFamily="34" charset="0"/>
                <a:cs typeface="Verdana" panose="020B0604030504040204" pitchFamily="34"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b="1" dirty="0">
                <a:solidFill>
                  <a:srgbClr val="333333"/>
                </a:solidFill>
                <a:latin typeface="Calibri" panose="020F0502020204030204" pitchFamily="34" charset="0"/>
                <a:ea typeface="Calibri" panose="020F0502020204030204" pitchFamily="34" charset="0"/>
                <a:cs typeface="Times New Roman" panose="02020603050405020304" pitchFamily="18" charset="0"/>
              </a:rPr>
              <a:t> </a:t>
            </a:r>
            <a:r>
              <a:rPr lang="el-GR" sz="1800" b="1" u="sng" dirty="0">
                <a:effectLst/>
                <a:latin typeface="Calibri" panose="020F0502020204030204" pitchFamily="34" charset="0"/>
                <a:ea typeface="Calibri" panose="020F0502020204030204" pitchFamily="34" charset="0"/>
                <a:cs typeface="Times New Roman" panose="02020603050405020304" pitchFamily="18" charset="0"/>
              </a:rPr>
              <a:t>ΑΝΑΚΥΚΛΩΣΗ ΑΔΡΑΝΩΝ ΝΟΤΙΑΣ ΕΛΛΑΔΑΣ (ΑΑΝΕΛ)</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15000"/>
              </a:lnSpc>
              <a:buFont typeface="Wingdings" panose="05000000000000000000" pitchFamily="2" charset="2"/>
              <a:buChar char="Ø"/>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868C97C2-4E6D-40EA-A0A5-7C273629591A}"/>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2C097212-748D-4C71-B29F-4E0B99E52434}"/>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0" name="Εικόνα 9">
            <a:extLst>
              <a:ext uri="{FF2B5EF4-FFF2-40B4-BE49-F238E27FC236}">
                <a16:creationId xmlns:a16="http://schemas.microsoft.com/office/drawing/2014/main" id="{C20194F2-188C-4F63-8844-0F463A626ED2}"/>
              </a:ext>
            </a:extLst>
          </p:cNvPr>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30395" t="48410" r="2313" b="16622"/>
          <a:stretch>
            <a:fillRect/>
          </a:stretch>
        </p:blipFill>
        <p:spPr bwMode="auto">
          <a:xfrm>
            <a:off x="3222575" y="3864340"/>
            <a:ext cx="5746849" cy="1912206"/>
          </a:xfrm>
          <a:prstGeom prst="rect">
            <a:avLst/>
          </a:prstGeom>
          <a:noFill/>
          <a:ln w="9525">
            <a:noFill/>
            <a:miter lim="800000"/>
            <a:headEnd/>
            <a:tailEnd/>
          </a:ln>
        </p:spPr>
      </p:pic>
    </p:spTree>
    <p:extLst>
      <p:ext uri="{BB962C8B-B14F-4D97-AF65-F5344CB8AC3E}">
        <p14:creationId xmlns:p14="http://schemas.microsoft.com/office/powerpoint/2010/main" val="402614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FF8D04-1201-4519-B660-DF29000D4577}"/>
              </a:ext>
            </a:extLst>
          </p:cNvPr>
          <p:cNvSpPr txBox="1"/>
          <p:nvPr/>
        </p:nvSpPr>
        <p:spPr>
          <a:xfrm>
            <a:off x="-9331" y="30482"/>
            <a:ext cx="12192000" cy="3834127"/>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Η διαχε</a:t>
            </a:r>
            <a:r>
              <a:rPr lang="el-GR" b="1" dirty="0">
                <a:latin typeface="Calibri" panose="020F0502020204030204" pitchFamily="34" charset="0"/>
                <a:ea typeface="Calibri" panose="020F0502020204030204" pitchFamily="34" charset="0"/>
                <a:cs typeface="Times New Roman" panose="02020603050405020304" pitchFamily="18" charset="0"/>
              </a:rPr>
              <a:t>ίριση των ΑΕΚΚ στην Περιφέρεια Θεσσαλίας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5.2.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Verdana" panose="020B0604030504040204" pitchFamily="34" charset="0"/>
              </a:rPr>
              <a:t>ΣΣΕΔ και συμβεβλημένες μονάδες επεξεργασίας ΑΕΚΚ στη Θεσσαλία</a:t>
            </a:r>
          </a:p>
          <a:p>
            <a:pPr algn="just">
              <a:lnSpc>
                <a:spcPct val="115000"/>
              </a:lnSpc>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Verdana" panose="020B0604030504040204" pitchFamily="34" charset="0"/>
              </a:rPr>
              <a:t>Αυτή τη στιγμή στη Θεσσαλία δραστηριοποιούνται </a:t>
            </a:r>
            <a:r>
              <a:rPr lang="el-GR" sz="1800" b="1" dirty="0">
                <a:effectLst/>
                <a:latin typeface="Calibri" panose="020F0502020204030204" pitchFamily="34" charset="0"/>
                <a:ea typeface="Calibri" panose="020F0502020204030204" pitchFamily="34" charset="0"/>
                <a:cs typeface="Verdana" panose="020B0604030504040204" pitchFamily="34" charset="0"/>
              </a:rPr>
              <a:t>τέσσερα (4) Συλλογικά Συστήματα Εναλλακτικής Διαχείρισης (ΣΣΕΔ) ΑΕΚΚ</a:t>
            </a:r>
            <a:r>
              <a:rPr lang="el-GR" sz="1800" dirty="0">
                <a:effectLst/>
                <a:latin typeface="Calibri" panose="020F0502020204030204" pitchFamily="34" charset="0"/>
                <a:ea typeface="Calibri" panose="020F0502020204030204" pitchFamily="34" charset="0"/>
                <a:cs typeface="Verdana" panose="020B0604030504040204" pitchFamily="34" charset="0"/>
              </a:rPr>
              <a:t>, με τα οποία είναι συμβεβλημένες </a:t>
            </a:r>
            <a:r>
              <a:rPr lang="el-GR" sz="1800" b="1" dirty="0">
                <a:effectLst/>
                <a:latin typeface="Calibri" panose="020F0502020204030204" pitchFamily="34" charset="0"/>
                <a:ea typeface="Calibri" panose="020F0502020204030204" pitchFamily="34" charset="0"/>
                <a:cs typeface="Verdana" panose="020B0604030504040204" pitchFamily="34" charset="0"/>
              </a:rPr>
              <a:t>έντεκα (11) μονάδες επεξεργασίας</a:t>
            </a:r>
            <a:r>
              <a:rPr lang="el-GR" sz="1800" dirty="0">
                <a:effectLst/>
                <a:latin typeface="Calibri" panose="020F0502020204030204" pitchFamily="34" charset="0"/>
                <a:ea typeface="Calibri" panose="020F0502020204030204" pitchFamily="34" charset="0"/>
                <a:cs typeface="Verdana" panose="020B0604030504040204" pitchFamily="34"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r>
              <a:rPr lang="el-GR" sz="1800" b="1" u="sng" dirty="0">
                <a:effectLst/>
                <a:latin typeface="Calibri" panose="020F0502020204030204" pitchFamily="34" charset="0"/>
                <a:ea typeface="Calibri" panose="020F0502020204030204" pitchFamily="34" charset="0"/>
                <a:cs typeface="Times New Roman" panose="02020603050405020304" pitchFamily="18" charset="0"/>
              </a:rPr>
              <a:t>ΑΝΑΚΥΚΛΩΣΗ ΑΔΡΑΝΩΝ ΚΕΝΤΡΙΚΗΣ ΜΑΚΕΔΟΝΙΑΣ (ΑΝΑΚΕΜ)</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5C7E1466-62A7-4DFB-A526-09FC30C20AC0}"/>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A6C634AD-9FA0-44F6-A24A-06E2DEEE12B3}"/>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id="{AB60B2C3-630C-4417-A52C-F6BC14975E8F}"/>
              </a:ext>
            </a:extLst>
          </p:cNvPr>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26776" t="26012" r="2121" b="13117"/>
          <a:stretch>
            <a:fillRect/>
          </a:stretch>
        </p:blipFill>
        <p:spPr bwMode="auto">
          <a:xfrm>
            <a:off x="901382" y="3864609"/>
            <a:ext cx="4975860" cy="2393950"/>
          </a:xfrm>
          <a:prstGeom prst="rect">
            <a:avLst/>
          </a:prstGeom>
          <a:noFill/>
          <a:ln w="9525">
            <a:noFill/>
            <a:miter lim="800000"/>
            <a:headEnd/>
            <a:tailEnd/>
          </a:ln>
        </p:spPr>
      </p:pic>
      <p:pic>
        <p:nvPicPr>
          <p:cNvPr id="13" name="Εικόνα 12">
            <a:extLst>
              <a:ext uri="{FF2B5EF4-FFF2-40B4-BE49-F238E27FC236}">
                <a16:creationId xmlns:a16="http://schemas.microsoft.com/office/drawing/2014/main" id="{2C8D8BBC-3CE3-4D62-A629-9508C32F06A2}"/>
              </a:ext>
            </a:extLst>
          </p:cNvPr>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Lst>
          </a:blip>
          <a:srcRect l="27229" t="32174" r="1809" b="8522"/>
          <a:stretch>
            <a:fillRect/>
          </a:stretch>
        </p:blipFill>
        <p:spPr bwMode="auto">
          <a:xfrm>
            <a:off x="6563361" y="3879533"/>
            <a:ext cx="4975860" cy="2393949"/>
          </a:xfrm>
          <a:prstGeom prst="rect">
            <a:avLst/>
          </a:prstGeom>
          <a:noFill/>
          <a:ln w="9525">
            <a:noFill/>
            <a:miter lim="800000"/>
            <a:headEnd/>
            <a:tailEnd/>
          </a:ln>
        </p:spPr>
      </p:pic>
    </p:spTree>
    <p:extLst>
      <p:ext uri="{BB962C8B-B14F-4D97-AF65-F5344CB8AC3E}">
        <p14:creationId xmlns:p14="http://schemas.microsoft.com/office/powerpoint/2010/main" val="745260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9FB341-01FA-494B-99C6-35F2250666A8}"/>
              </a:ext>
            </a:extLst>
          </p:cNvPr>
          <p:cNvSpPr txBox="1"/>
          <p:nvPr/>
        </p:nvSpPr>
        <p:spPr>
          <a:xfrm>
            <a:off x="-9331" y="30482"/>
            <a:ext cx="12192000" cy="4537396"/>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Η διαχε</a:t>
            </a:r>
            <a:r>
              <a:rPr lang="el-GR" b="1" dirty="0">
                <a:latin typeface="Calibri" panose="020F0502020204030204" pitchFamily="34" charset="0"/>
                <a:ea typeface="Calibri" panose="020F0502020204030204" pitchFamily="34" charset="0"/>
                <a:cs typeface="Times New Roman" panose="02020603050405020304" pitchFamily="18" charset="0"/>
              </a:rPr>
              <a:t>ίριση των ΑΕΚΚ στην Περιφέρεια Θεσσαλίας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5.2.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Verdana" panose="020B0604030504040204" pitchFamily="34" charset="0"/>
              </a:rPr>
              <a:t>ΣΣΕΔ και συμβεβλημένες μονάδες επεξεργασίας ΑΕΚΚ στη Θεσσαλία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Verdana" panose="020B0604030504040204" pitchFamily="34" charset="0"/>
              </a:rPr>
              <a:t>Αυτή τη στιγμή στη Θεσσαλία δραστηριοποιούνται </a:t>
            </a:r>
            <a:r>
              <a:rPr lang="el-GR" sz="1800" b="1" dirty="0">
                <a:effectLst/>
                <a:latin typeface="Calibri" panose="020F0502020204030204" pitchFamily="34" charset="0"/>
                <a:ea typeface="Calibri" panose="020F0502020204030204" pitchFamily="34" charset="0"/>
                <a:cs typeface="Verdana" panose="020B0604030504040204" pitchFamily="34" charset="0"/>
              </a:rPr>
              <a:t>τέσσερα (4) Συλλογικά Συστήματα Εναλλακτικής Διαχείρισης (ΣΣΕΔ) ΑΕΚΚ</a:t>
            </a:r>
            <a:r>
              <a:rPr lang="el-GR" sz="1800" dirty="0">
                <a:effectLst/>
                <a:latin typeface="Calibri" panose="020F0502020204030204" pitchFamily="34" charset="0"/>
                <a:ea typeface="Calibri" panose="020F0502020204030204" pitchFamily="34" charset="0"/>
                <a:cs typeface="Verdana" panose="020B0604030504040204" pitchFamily="34" charset="0"/>
              </a:rPr>
              <a:t>, με τα οποία είναι συμβεβλημένες </a:t>
            </a:r>
            <a:r>
              <a:rPr lang="el-GR" sz="1800" b="1" dirty="0">
                <a:effectLst/>
                <a:latin typeface="Calibri" panose="020F0502020204030204" pitchFamily="34" charset="0"/>
                <a:ea typeface="Calibri" panose="020F0502020204030204" pitchFamily="34" charset="0"/>
                <a:cs typeface="Verdana" panose="020B0604030504040204" pitchFamily="34" charset="0"/>
              </a:rPr>
              <a:t>έντεκα (11) μονάδες επεξεργασίας</a:t>
            </a:r>
            <a:r>
              <a:rPr lang="el-GR" sz="1800" dirty="0">
                <a:effectLst/>
                <a:latin typeface="Calibri" panose="020F0502020204030204" pitchFamily="34" charset="0"/>
                <a:ea typeface="Calibri" panose="020F0502020204030204" pitchFamily="34" charset="0"/>
                <a:cs typeface="Verdana" panose="020B0604030504040204" pitchFamily="34"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l-GR"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sz="1800" b="1" u="sng" dirty="0">
                <a:effectLst/>
                <a:latin typeface="Calibri" panose="020F0502020204030204" pitchFamily="34" charset="0"/>
                <a:ea typeface="Calibri" panose="020F0502020204030204" pitchFamily="34" charset="0"/>
                <a:cs typeface="Calibri" panose="020F0502020204030204" pitchFamily="34" charset="0"/>
              </a:rPr>
              <a:t>ΑΝΑΚΥΚΛΩΣΗ ΑΔΡΑΝΩΝ ΒΟΡΕΙΟΥ ΕΛΛΑΔΟΣ (ΑΝΑΒΕ)</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023323A6-2944-444C-8FC4-3531C7BD1520}"/>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CA325DAE-D0B4-4706-8369-D9D4506D809C}"/>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0" name="Εικόνα 9">
            <a:extLst>
              <a:ext uri="{FF2B5EF4-FFF2-40B4-BE49-F238E27FC236}">
                <a16:creationId xmlns:a16="http://schemas.microsoft.com/office/drawing/2014/main" id="{74975230-CC74-43E3-900B-AA5E83C320F9}"/>
              </a:ext>
            </a:extLst>
          </p:cNvPr>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16750" t="38606" r="15851" b="21716"/>
          <a:stretch>
            <a:fillRect/>
          </a:stretch>
        </p:blipFill>
        <p:spPr bwMode="auto">
          <a:xfrm>
            <a:off x="2980860" y="3755509"/>
            <a:ext cx="6230279" cy="2406705"/>
          </a:xfrm>
          <a:prstGeom prst="rect">
            <a:avLst/>
          </a:prstGeom>
          <a:noFill/>
          <a:ln w="9525">
            <a:noFill/>
            <a:miter lim="800000"/>
            <a:headEnd/>
            <a:tailEnd/>
          </a:ln>
        </p:spPr>
      </p:pic>
    </p:spTree>
    <p:extLst>
      <p:ext uri="{BB962C8B-B14F-4D97-AF65-F5344CB8AC3E}">
        <p14:creationId xmlns:p14="http://schemas.microsoft.com/office/powerpoint/2010/main" val="114223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Repro">
            <a:extLst>
              <a:ext uri="{FF2B5EF4-FFF2-40B4-BE49-F238E27FC236}">
                <a16:creationId xmlns:a16="http://schemas.microsoft.com/office/drawing/2014/main" id="{7CA4633C-CD27-4E5A-AD89-130A4432F917}"/>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99996EE1-8A7E-458E-A197-71F5686831E6}"/>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sp>
        <p:nvSpPr>
          <p:cNvPr id="9" name="TextBox 8">
            <a:extLst>
              <a:ext uri="{FF2B5EF4-FFF2-40B4-BE49-F238E27FC236}">
                <a16:creationId xmlns:a16="http://schemas.microsoft.com/office/drawing/2014/main" id="{F2637921-9EFB-4E1C-B56D-6C62E6B3B89B}"/>
              </a:ext>
            </a:extLst>
          </p:cNvPr>
          <p:cNvSpPr txBox="1"/>
          <p:nvPr/>
        </p:nvSpPr>
        <p:spPr>
          <a:xfrm>
            <a:off x="-9331" y="30482"/>
            <a:ext cx="12192000" cy="4855945"/>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Η διαχε</a:t>
            </a:r>
            <a:r>
              <a:rPr lang="el-GR" b="1" dirty="0">
                <a:latin typeface="Calibri" panose="020F0502020204030204" pitchFamily="34" charset="0"/>
                <a:ea typeface="Calibri" panose="020F0502020204030204" pitchFamily="34" charset="0"/>
                <a:cs typeface="Times New Roman" panose="02020603050405020304" pitchFamily="18" charset="0"/>
              </a:rPr>
              <a:t>ίριση των ΑΕΚΚ στην Περιφέρεια Θεσσαλίας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5.2.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Verdana" panose="020B0604030504040204" pitchFamily="34" charset="0"/>
              </a:rPr>
              <a:t>ΣΣΕΔ και συμβεβλημένες μονάδες επεξεργασίας ΑΕΚΚ στη Θεσσαλία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Verdana" panose="020B0604030504040204" pitchFamily="34" charset="0"/>
              </a:rPr>
              <a:t>Αυτή τη στιγμή στη Θεσσαλία δραστηριοποιούνται </a:t>
            </a:r>
            <a:r>
              <a:rPr lang="el-GR" sz="1800" b="1" dirty="0">
                <a:effectLst/>
                <a:latin typeface="Calibri" panose="020F0502020204030204" pitchFamily="34" charset="0"/>
                <a:ea typeface="Calibri" panose="020F0502020204030204" pitchFamily="34" charset="0"/>
                <a:cs typeface="Verdana" panose="020B0604030504040204" pitchFamily="34" charset="0"/>
              </a:rPr>
              <a:t>τέσσερα (4) Συλλογικά Συστήματα Εναλλακτικής Διαχείρισης (ΣΣΕΔ) ΑΕΚΚ</a:t>
            </a:r>
            <a:r>
              <a:rPr lang="el-GR" sz="1800" dirty="0">
                <a:effectLst/>
                <a:latin typeface="Calibri" panose="020F0502020204030204" pitchFamily="34" charset="0"/>
                <a:ea typeface="Calibri" panose="020F0502020204030204" pitchFamily="34" charset="0"/>
                <a:cs typeface="Verdana" panose="020B0604030504040204" pitchFamily="34" charset="0"/>
              </a:rPr>
              <a:t>, με τα οποία είναι συμβεβλημένες </a:t>
            </a:r>
            <a:r>
              <a:rPr lang="el-GR" sz="1800" b="1" dirty="0">
                <a:effectLst/>
                <a:latin typeface="Calibri" panose="020F0502020204030204" pitchFamily="34" charset="0"/>
                <a:ea typeface="Calibri" panose="020F0502020204030204" pitchFamily="34" charset="0"/>
                <a:cs typeface="Verdana" panose="020B0604030504040204" pitchFamily="34" charset="0"/>
              </a:rPr>
              <a:t>έντεκα (11) μονάδες επεξεργασίας</a:t>
            </a:r>
            <a:r>
              <a:rPr lang="el-GR" sz="1800" dirty="0">
                <a:effectLst/>
                <a:latin typeface="Calibri" panose="020F0502020204030204" pitchFamily="34" charset="0"/>
                <a:ea typeface="Calibri" panose="020F0502020204030204" pitchFamily="34" charset="0"/>
                <a:cs typeface="Verdana" panose="020B0604030504040204" pitchFamily="34"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b="1"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sz="1800" b="1" u="sng" dirty="0">
                <a:effectLst/>
                <a:latin typeface="Calibri" panose="020F0502020204030204" pitchFamily="34" charset="0"/>
                <a:ea typeface="Calibri" panose="020F0502020204030204" pitchFamily="34" charset="0"/>
                <a:cs typeface="Calibri" panose="020F0502020204030204" pitchFamily="34" charset="0"/>
              </a:rPr>
              <a:t>ΣΥΛΛΟΓΙΚΟ ΣΥΣΤΗΜΑ ΑΝΑΚΥΚΛΩΣΗΣ ΑΠΟΒΛΗΤΩΝ ΕΚΣΚΑΦΩΝ ΚΑΤΑΣΚΕΥΩΝ ΚΑΙ ΚΑΤΕΔΑΦΙΣΕΩΝ ΚΕΝΤΡΙΚΗΣ ΕΛΛΑΔΑΣ (ΣΑΝΚΕ)</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19CA1AD9-CD6F-4CE7-A5B1-38841E1569C3}"/>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7620" t="37414" r="37239" b="49758"/>
          <a:stretch/>
        </p:blipFill>
        <p:spPr bwMode="auto">
          <a:xfrm>
            <a:off x="3138855" y="4302836"/>
            <a:ext cx="5779170" cy="1086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624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6DE6CB-2ED7-451F-9C2C-7762D1F36926}"/>
              </a:ext>
            </a:extLst>
          </p:cNvPr>
          <p:cNvSpPr txBox="1"/>
          <p:nvPr/>
        </p:nvSpPr>
        <p:spPr>
          <a:xfrm>
            <a:off x="-9331" y="30482"/>
            <a:ext cx="12192000" cy="6453305"/>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endParaRPr lang="el-GR" sz="3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r>
              <a:rPr lang="el-GR" sz="3200" b="1" dirty="0">
                <a:latin typeface="Calibri" panose="020F0502020204030204" pitchFamily="34" charset="0"/>
                <a:ea typeface="Calibri" panose="020F0502020204030204" pitchFamily="34" charset="0"/>
                <a:cs typeface="Times New Roman" panose="02020603050405020304" pitchFamily="18" charset="0"/>
              </a:rPr>
              <a:t>Τέλος Παρουσίασης</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Ø"/>
            </a:pP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D5D4C326-E0A7-4624-9CBF-156C6DF7AA73}"/>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98D039DD-CB94-41F6-9DE8-F8499D13424A}"/>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9" name="Εικόνα 8">
            <a:extLst>
              <a:ext uri="{FF2B5EF4-FFF2-40B4-BE49-F238E27FC236}">
                <a16:creationId xmlns:a16="http://schemas.microsoft.com/office/drawing/2014/main" id="{6501E05E-B1AA-4921-BED9-832A08ECAE7D}"/>
              </a:ext>
            </a:extLst>
          </p:cNvPr>
          <p:cNvPicPr/>
          <p:nvPr/>
        </p:nvPicPr>
        <p:blipFill>
          <a:blip r:embed="rId4" cstate="print"/>
          <a:srcRect/>
          <a:stretch>
            <a:fillRect/>
          </a:stretch>
        </p:blipFill>
        <p:spPr bwMode="auto">
          <a:xfrm>
            <a:off x="4430224" y="2277134"/>
            <a:ext cx="3331552" cy="2303731"/>
          </a:xfrm>
          <a:prstGeom prst="rect">
            <a:avLst/>
          </a:prstGeom>
          <a:noFill/>
          <a:ln w="9525">
            <a:noFill/>
            <a:miter lim="800000"/>
            <a:headEnd/>
            <a:tailEnd/>
          </a:ln>
        </p:spPr>
      </p:pic>
    </p:spTree>
    <p:extLst>
      <p:ext uri="{BB962C8B-B14F-4D97-AF65-F5344CB8AC3E}">
        <p14:creationId xmlns:p14="http://schemas.microsoft.com/office/powerpoint/2010/main" val="127236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454BB1-1FCD-43B7-852F-5B124D89A689}"/>
              </a:ext>
            </a:extLst>
          </p:cNvPr>
          <p:cNvSpPr txBox="1"/>
          <p:nvPr/>
        </p:nvSpPr>
        <p:spPr>
          <a:xfrm>
            <a:off x="0" y="30482"/>
            <a:ext cx="12192000" cy="5240665"/>
          </a:xfrm>
          <a:prstGeom prst="rect">
            <a:avLst/>
          </a:prstGeom>
          <a:noFill/>
        </p:spPr>
        <p:txBody>
          <a:bodyPr wrap="square" rtlCol="0">
            <a:spAutoFit/>
          </a:bodyPr>
          <a:lstStyle/>
          <a:p>
            <a:pPr marL="342900" lvl="0" indent="-342900" algn="just">
              <a:lnSpc>
                <a:spcPct val="115000"/>
              </a:lnSpc>
              <a:spcAft>
                <a:spcPts val="1000"/>
              </a:spcAft>
              <a:buFont typeface="+mj-lt"/>
              <a:buAutoNum type="arabicPeriod"/>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Interreg</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 Προγράμματα Ευρωπαϊκής Εδαφικής Συνεργασίας</a:t>
            </a:r>
          </a:p>
          <a:p>
            <a:pPr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1.1. Εισαγωγή</a:t>
            </a: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προγράμματα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Interreg</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έχουν ως στόχο να αντιμετωπίσουν κοινές διασυνοριακές και διακρατικές προκλήσεις.</a:t>
            </a:r>
          </a:p>
          <a:p>
            <a:pPr marL="285750" indent="-285750" algn="just">
              <a:lnSpc>
                <a:spcPct val="115000"/>
              </a:lnSpc>
              <a:spcAft>
                <a:spcPts val="1000"/>
              </a:spcAft>
              <a:buFont typeface="Wingdings" panose="05000000000000000000" pitchFamily="2" charset="2"/>
              <a:buChar char="Ø"/>
            </a:pPr>
            <a:r>
              <a:rPr lang="el-GR" sz="1800" dirty="0">
                <a:solidFill>
                  <a:srgbClr val="000000"/>
                </a:solidFill>
                <a:effectLst/>
                <a:latin typeface="Calibri" panose="020F0502020204030204" pitchFamily="34" charset="0"/>
                <a:ea typeface="Calibri" panose="020F0502020204030204" pitchFamily="34" charset="0"/>
              </a:rPr>
              <a:t>Η βασική ιδέα πίσω από το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Interreg</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rPr>
              <a:t>είναι ότι οι χώρες αντιμετωπίζουν διάφορα θέματα τα οποία μπορούν να επιλυθούν καλύτερα αν εργαστούν μαζί με τους γείτονες τους παρά αν παραμείνει ο καθένας περιορισμένος στα σύνορα του. </a:t>
            </a:r>
          </a:p>
          <a:p>
            <a:pPr marL="285750" indent="-285750" algn="just">
              <a:lnSpc>
                <a:spcPct val="115000"/>
              </a:lnSpc>
              <a:spcAft>
                <a:spcPts val="1000"/>
              </a:spcAft>
              <a:buFont typeface="Wingdings" panose="05000000000000000000" pitchFamily="2" charset="2"/>
              <a:buChar char="Ø"/>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Στόχος αποτελεί  η βελτίωση στρατηγικών και πολιτικών πάνω σε κοινά θέματα.</a:t>
            </a:r>
            <a:endParaRPr lang="el-GR" sz="1800" dirty="0">
              <a:solidFill>
                <a:srgbClr val="000000"/>
              </a:solidFill>
              <a:effectLst/>
              <a:latin typeface="Calibri" panose="020F0502020204030204" pitchFamily="34" charset="0"/>
              <a:ea typeface="Calibri" panose="020F0502020204030204" pitchFamily="34" charset="0"/>
            </a:endParaRP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την περίοδο 2014-2020, η συνολική χρηματοδότηση ανέρχεται σε 359εκ.€ και προέρχεται από το Ευρωπαϊκό Ταμείο Περιφερειακής Ανάπτυξης (ΕΤΠΑ). </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descr="Repro">
            <a:extLst>
              <a:ext uri="{FF2B5EF4-FFF2-40B4-BE49-F238E27FC236}">
                <a16:creationId xmlns:a16="http://schemas.microsoft.com/office/drawing/2014/main" id="{030C4634-92F4-4D0A-821A-B297C3862E21}"/>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9" name="Εικόνα 8" descr="CONDEREFF">
            <a:extLst>
              <a:ext uri="{FF2B5EF4-FFF2-40B4-BE49-F238E27FC236}">
                <a16:creationId xmlns:a16="http://schemas.microsoft.com/office/drawing/2014/main" id="{218E193C-C487-495B-B64B-801A924329D3}"/>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6" name="Εικόνα 15">
            <a:extLst>
              <a:ext uri="{FF2B5EF4-FFF2-40B4-BE49-F238E27FC236}">
                <a16:creationId xmlns:a16="http://schemas.microsoft.com/office/drawing/2014/main" id="{F437C1E2-013E-45A3-98B0-875C61DD5A3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6500" t="27409" r="46000" b="46073"/>
          <a:stretch/>
        </p:blipFill>
        <p:spPr>
          <a:xfrm>
            <a:off x="1981199" y="4480559"/>
            <a:ext cx="4206241" cy="2281567"/>
          </a:xfrm>
          <a:prstGeom prst="rect">
            <a:avLst/>
          </a:prstGeom>
        </p:spPr>
      </p:pic>
      <p:pic>
        <p:nvPicPr>
          <p:cNvPr id="18" name="Εικόνα 17">
            <a:extLst>
              <a:ext uri="{FF2B5EF4-FFF2-40B4-BE49-F238E27FC236}">
                <a16:creationId xmlns:a16="http://schemas.microsoft.com/office/drawing/2014/main" id="{FF637BE9-EF7C-42C3-B9BE-890C689860D4}"/>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38250" t="56444" r="37667" b="12148"/>
          <a:stretch/>
        </p:blipFill>
        <p:spPr>
          <a:xfrm>
            <a:off x="7364517" y="4084320"/>
            <a:ext cx="3650405" cy="2677806"/>
          </a:xfrm>
          <a:prstGeom prst="rect">
            <a:avLst/>
          </a:prstGeom>
        </p:spPr>
      </p:pic>
    </p:spTree>
    <p:extLst>
      <p:ext uri="{BB962C8B-B14F-4D97-AF65-F5344CB8AC3E}">
        <p14:creationId xmlns:p14="http://schemas.microsoft.com/office/powerpoint/2010/main" val="324187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B4B17E-9103-4D54-B824-FCEE43942DEC}"/>
              </a:ext>
            </a:extLst>
          </p:cNvPr>
          <p:cNvSpPr txBox="1"/>
          <p:nvPr/>
        </p:nvSpPr>
        <p:spPr>
          <a:xfrm>
            <a:off x="0" y="30482"/>
            <a:ext cx="12192000" cy="5559214"/>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Interreg</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 Προγράμματα Ευρωπαϊκής Εδαφικής Συνεργασίας</a:t>
            </a:r>
          </a:p>
          <a:p>
            <a:pPr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1.</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Το πρόγραμμα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CONDEREFF</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rPr>
              <a:t>Η πρόκληση και η ευκαιρία που αντιμετωπίζουν οι περιφέρειες που συνεργάζονται για το έργο </a:t>
            </a:r>
            <a:r>
              <a:rPr lang="el-GR" sz="1800" b="1" dirty="0">
                <a:effectLst/>
                <a:latin typeface="Calibri" panose="020F0502020204030204" pitchFamily="34" charset="0"/>
                <a:ea typeface="Calibri" panose="020F0502020204030204" pitchFamily="34" charset="0"/>
              </a:rPr>
              <a:t>CONDEREFF</a:t>
            </a:r>
            <a:r>
              <a:rPr lang="el-GR" sz="1800" dirty="0">
                <a:effectLst/>
                <a:latin typeface="Calibri" panose="020F0502020204030204" pitchFamily="34" charset="0"/>
                <a:ea typeface="Calibri" panose="020F0502020204030204" pitchFamily="34" charset="0"/>
              </a:rPr>
              <a:t> είναι να επιταχύνουν τις εργασίες για την προώθηση της </a:t>
            </a:r>
            <a:r>
              <a:rPr lang="el-GR" sz="1800" b="1" dirty="0">
                <a:effectLst/>
                <a:latin typeface="Calibri" panose="020F0502020204030204" pitchFamily="34" charset="0"/>
                <a:ea typeface="Calibri" panose="020F0502020204030204" pitchFamily="34" charset="0"/>
              </a:rPr>
              <a:t>αποδοτικότητας</a:t>
            </a:r>
            <a:r>
              <a:rPr lang="el-GR" sz="1800" dirty="0">
                <a:effectLst/>
                <a:latin typeface="Calibri" panose="020F0502020204030204" pitchFamily="34" charset="0"/>
                <a:ea typeface="Calibri" panose="020F0502020204030204" pitchFamily="34" charset="0"/>
              </a:rPr>
              <a:t> των </a:t>
            </a:r>
            <a:r>
              <a:rPr lang="el-GR" sz="1800" b="1" dirty="0">
                <a:effectLst/>
                <a:latin typeface="Calibri" panose="020F0502020204030204" pitchFamily="34" charset="0"/>
                <a:ea typeface="Calibri" panose="020F0502020204030204" pitchFamily="34" charset="0"/>
              </a:rPr>
              <a:t>πόρων</a:t>
            </a:r>
            <a:r>
              <a:rPr lang="el-GR" sz="1800" dirty="0">
                <a:effectLst/>
                <a:latin typeface="Calibri" panose="020F0502020204030204" pitchFamily="34" charset="0"/>
                <a:ea typeface="Calibri" panose="020F0502020204030204" pitchFamily="34" charset="0"/>
              </a:rPr>
              <a:t> σε τοπικό επίπεδο,</a:t>
            </a:r>
            <a:r>
              <a:rPr lang="en-US" sz="1800" dirty="0">
                <a:effectLst/>
                <a:latin typeface="Calibri" panose="020F0502020204030204" pitchFamily="34" charset="0"/>
                <a:ea typeface="Calibri" panose="020F0502020204030204" pitchFamily="34" charset="0"/>
              </a:rPr>
              <a:t> </a:t>
            </a:r>
            <a:r>
              <a:rPr lang="el-GR" dirty="0">
                <a:latin typeface="Calibri" panose="020F0502020204030204" pitchFamily="34" charset="0"/>
                <a:ea typeface="Calibri" panose="020F0502020204030204" pitchFamily="34" charset="0"/>
              </a:rPr>
              <a:t>μέσω της βελτίωσης των </a:t>
            </a:r>
            <a:r>
              <a:rPr lang="el-GR" b="1" dirty="0">
                <a:latin typeface="Calibri" panose="020F0502020204030204" pitchFamily="34" charset="0"/>
                <a:ea typeface="Calibri" panose="020F0502020204030204" pitchFamily="34" charset="0"/>
              </a:rPr>
              <a:t>πολιτικών</a:t>
            </a:r>
            <a:r>
              <a:rPr lang="el-GR" dirty="0">
                <a:latin typeface="Calibri" panose="020F0502020204030204" pitchFamily="34" charset="0"/>
                <a:ea typeface="Calibri" panose="020F0502020204030204" pitchFamily="34" charset="0"/>
              </a:rPr>
              <a:t> που αφορούν στα </a:t>
            </a:r>
            <a:r>
              <a:rPr lang="el-GR" b="1" dirty="0">
                <a:latin typeface="Calibri" panose="020F0502020204030204" pitchFamily="34" charset="0"/>
                <a:ea typeface="Calibri" panose="020F0502020204030204" pitchFamily="34" charset="0"/>
              </a:rPr>
              <a:t>Απόβλητα Εκσκαφών Κατασκευών και Κατεδαφίσεων</a:t>
            </a:r>
            <a:r>
              <a:rPr lang="el-GR" dirty="0">
                <a:latin typeface="Calibri" panose="020F0502020204030204" pitchFamily="34" charset="0"/>
                <a:ea typeface="Calibri" panose="020F0502020204030204" pitchFamily="34" charset="0"/>
              </a:rPr>
              <a:t>.</a:t>
            </a: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rPr>
              <a:t>Στόχος είναι ο πολλαπλασιασμός των υποδομών και των μεθόδων ανακύκλωσης και επαναχρησιμοποίησης των ΑΕΚΚ καθώς αυτός αναμένεται να εισαγάγει νέες, </a:t>
            </a:r>
            <a:r>
              <a:rPr lang="el-GR" sz="1800" b="1" dirty="0">
                <a:effectLst/>
                <a:latin typeface="Calibri" panose="020F0502020204030204" pitchFamily="34" charset="0"/>
                <a:ea typeface="Calibri" panose="020F0502020204030204" pitchFamily="34" charset="0"/>
              </a:rPr>
              <a:t>«πράσινες» </a:t>
            </a:r>
            <a:r>
              <a:rPr lang="el-GR" sz="1800" dirty="0">
                <a:effectLst/>
                <a:latin typeface="Calibri" panose="020F0502020204030204" pitchFamily="34" charset="0"/>
                <a:ea typeface="Calibri" panose="020F0502020204030204" pitchFamily="34" charset="0"/>
              </a:rPr>
              <a:t>ευκαιρίες ανάπτυξης. </a:t>
            </a: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Ο συνολικός προϋπολογισμός του προγράμματος </a:t>
            </a:r>
            <a:r>
              <a:rPr lang="en-US" sz="1800" dirty="0">
                <a:effectLst/>
                <a:latin typeface="Calibri" panose="020F0502020204030204" pitchFamily="34" charset="0"/>
                <a:ea typeface="Calibri" panose="020F0502020204030204" pitchFamily="34" charset="0"/>
                <a:cs typeface="Calibri" panose="020F0502020204030204" pitchFamily="34" charset="0"/>
              </a:rPr>
              <a:t>CONDEREFF </a:t>
            </a:r>
            <a:r>
              <a:rPr lang="el-GR" sz="1800" dirty="0">
                <a:effectLst/>
                <a:latin typeface="Calibri" panose="020F0502020204030204" pitchFamily="34" charset="0"/>
                <a:ea typeface="Calibri" panose="020F0502020204030204" pitchFamily="34" charset="0"/>
                <a:cs typeface="Calibri" panose="020F0502020204030204" pitchFamily="34" charset="0"/>
              </a:rPr>
              <a:t>ανέρχεται σε </a:t>
            </a:r>
            <a:r>
              <a:rPr lang="el-GR" sz="1800" b="1" dirty="0">
                <a:effectLst/>
                <a:latin typeface="Calibri" panose="020F0502020204030204" pitchFamily="34" charset="0"/>
                <a:ea typeface="Calibri" panose="020F0502020204030204" pitchFamily="34" charset="0"/>
                <a:cs typeface="Calibri" panose="020F0502020204030204" pitchFamily="34" charset="0"/>
              </a:rPr>
              <a:t>1.617.955,00€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B56C5928-080E-416D-A5E7-547C97A9CFCF}"/>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225CA510-5EAB-49BC-A0FF-828AF3B16396}"/>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2" name="Εικόνα 11">
            <a:extLst>
              <a:ext uri="{FF2B5EF4-FFF2-40B4-BE49-F238E27FC236}">
                <a16:creationId xmlns:a16="http://schemas.microsoft.com/office/drawing/2014/main" id="{CEE66981-07FC-4E48-AF11-CA26D5B4886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3084" t="27705" r="17084" b="13656"/>
          <a:stretch/>
        </p:blipFill>
        <p:spPr>
          <a:xfrm>
            <a:off x="3500120" y="3995898"/>
            <a:ext cx="5191760" cy="2862102"/>
          </a:xfrm>
          <a:prstGeom prst="rect">
            <a:avLst/>
          </a:prstGeom>
        </p:spPr>
      </p:pic>
    </p:spTree>
    <p:extLst>
      <p:ext uri="{BB962C8B-B14F-4D97-AF65-F5344CB8AC3E}">
        <p14:creationId xmlns:p14="http://schemas.microsoft.com/office/powerpoint/2010/main" val="229414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3601F68-6FAB-4D2F-B916-5DE8CB19A7F3}"/>
              </a:ext>
            </a:extLst>
          </p:cNvPr>
          <p:cNvSpPr txBox="1"/>
          <p:nvPr/>
        </p:nvSpPr>
        <p:spPr>
          <a:xfrm>
            <a:off x="0" y="30482"/>
            <a:ext cx="12192000" cy="5112425"/>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2. Απόβλητα Εκσκαφών Κατασκευών Κατεδαφίσεων (ΑΕΚΚ)</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2.1.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Ορισμός – κατηγοριοποίηση κατά ΕΚΑ</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Verdana" panose="020B0604030504040204" pitchFamily="34" charset="0"/>
              </a:rPr>
              <a:t>Σύμφωνα με την κατηγοριοποίηση που γίνεται στον </a:t>
            </a:r>
            <a:r>
              <a:rPr lang="el-GR" sz="1800" b="1" dirty="0">
                <a:effectLst/>
                <a:latin typeface="Calibri" panose="020F0502020204030204" pitchFamily="34" charset="0"/>
                <a:ea typeface="Calibri" panose="020F0502020204030204" pitchFamily="34" charset="0"/>
                <a:cs typeface="Verdana" panose="020B0604030504040204" pitchFamily="34" charset="0"/>
              </a:rPr>
              <a:t>Ευρωπαϊκό Κατάλογο Αποβλήτων</a:t>
            </a:r>
            <a:r>
              <a:rPr lang="el-GR" sz="1800" dirty="0">
                <a:effectLst/>
                <a:latin typeface="Calibri" panose="020F0502020204030204" pitchFamily="34" charset="0"/>
                <a:ea typeface="Calibri" panose="020F0502020204030204" pitchFamily="34" charset="0"/>
                <a:cs typeface="Verdana" panose="020B0604030504040204" pitchFamily="34" charset="0"/>
              </a:rPr>
              <a:t> (ΕΚΑ – Απόφαση 2001/118/ΕΚ), τα </a:t>
            </a:r>
            <a:r>
              <a:rPr lang="el-GR" sz="1800" b="1" dirty="0">
                <a:effectLst/>
                <a:latin typeface="Calibri" panose="020F0502020204030204" pitchFamily="34" charset="0"/>
                <a:ea typeface="Calibri" panose="020F0502020204030204" pitchFamily="34" charset="0"/>
                <a:cs typeface="Verdana" panose="020B0604030504040204" pitchFamily="34" charset="0"/>
              </a:rPr>
              <a:t>ΑΕΚΚ</a:t>
            </a:r>
            <a:r>
              <a:rPr lang="el-GR" sz="1800" dirty="0">
                <a:effectLst/>
                <a:latin typeface="Calibri" panose="020F0502020204030204" pitchFamily="34" charset="0"/>
                <a:ea typeface="Calibri" panose="020F0502020204030204" pitchFamily="34" charset="0"/>
                <a:cs typeface="Verdana" panose="020B0604030504040204" pitchFamily="34" charset="0"/>
              </a:rPr>
              <a:t> περιλαμβάνονται στο </a:t>
            </a:r>
            <a:r>
              <a:rPr lang="el-GR" sz="1800" b="1" dirty="0">
                <a:effectLst/>
                <a:latin typeface="Calibri" panose="020F0502020204030204" pitchFamily="34" charset="0"/>
                <a:ea typeface="Calibri" panose="020F0502020204030204" pitchFamily="34" charset="0"/>
                <a:cs typeface="Verdana" panose="020B0604030504040204" pitchFamily="34" charset="0"/>
              </a:rPr>
              <a:t>Κεφάλαιο 17 «Απόβλητα από Κατασκευές και Κατεδαφίσεις»</a:t>
            </a:r>
            <a:r>
              <a:rPr lang="el-GR" sz="1800" dirty="0">
                <a:effectLst/>
                <a:latin typeface="Calibri" panose="020F0502020204030204" pitchFamily="34" charset="0"/>
                <a:ea typeface="Calibri" panose="020F0502020204030204" pitchFamily="34" charset="0"/>
              </a:rPr>
              <a:t> </a:t>
            </a:r>
          </a:p>
          <a:p>
            <a:pPr marL="285750" indent="-285750" algn="just">
              <a:lnSpc>
                <a:spcPct val="115000"/>
              </a:lnSpc>
              <a:spcAft>
                <a:spcPts val="1000"/>
              </a:spcAft>
              <a:buFont typeface="Wingdings" panose="05000000000000000000" pitchFamily="2" charset="2"/>
              <a:buChar char="Ø"/>
            </a:pPr>
            <a:endParaRPr lang="el-GR" dirty="0">
              <a:latin typeface="Calibri" panose="020F0502020204030204" pitchFamily="34" charset="0"/>
              <a:ea typeface="Calibri" panose="020F0502020204030204" pitchFamily="34"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endParaRP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rPr>
              <a:t>Παρόλο που σε </a:t>
            </a:r>
            <a:r>
              <a:rPr lang="el-GR" sz="1800" b="1" dirty="0">
                <a:effectLst/>
                <a:latin typeface="Calibri" panose="020F0502020204030204" pitchFamily="34" charset="0"/>
                <a:ea typeface="Calibri" panose="020F0502020204030204" pitchFamily="34" charset="0"/>
              </a:rPr>
              <a:t>ευρωπαϊκό επίπεδο, </a:t>
            </a:r>
            <a:r>
              <a:rPr lang="el-GR" sz="1800" dirty="0">
                <a:effectLst/>
                <a:latin typeface="Calibri" panose="020F0502020204030204" pitchFamily="34" charset="0"/>
                <a:ea typeface="Calibri" panose="020F0502020204030204" pitchFamily="34" charset="0"/>
              </a:rPr>
              <a:t>χρησιμοποιείται αποκλειστικά </a:t>
            </a:r>
            <a:r>
              <a:rPr lang="el-GR" sz="1800" b="1" dirty="0">
                <a:effectLst/>
                <a:latin typeface="Calibri" panose="020F0502020204030204" pitchFamily="34" charset="0"/>
                <a:ea typeface="Calibri" panose="020F0502020204030204" pitchFamily="34" charset="0"/>
              </a:rPr>
              <a:t>ο ορισμός ‘Απόβλητα Κατασκευών &amp; Κατεδαφίσεων – Construction &amp; </a:t>
            </a:r>
            <a:r>
              <a:rPr lang="el-GR" sz="1800" b="1" dirty="0" err="1">
                <a:effectLst/>
                <a:latin typeface="Calibri" panose="020F0502020204030204" pitchFamily="34" charset="0"/>
                <a:ea typeface="Calibri" panose="020F0502020204030204" pitchFamily="34" charset="0"/>
              </a:rPr>
              <a:t>Demolition</a:t>
            </a:r>
            <a:r>
              <a:rPr lang="el-GR" sz="1800" b="1" dirty="0">
                <a:effectLst/>
                <a:latin typeface="Calibri" panose="020F0502020204030204" pitchFamily="34" charset="0"/>
                <a:ea typeface="Calibri" panose="020F0502020204030204" pitchFamily="34" charset="0"/>
              </a:rPr>
              <a:t> </a:t>
            </a:r>
            <a:r>
              <a:rPr lang="el-GR" sz="1800" b="1" dirty="0" err="1">
                <a:effectLst/>
                <a:latin typeface="Calibri" panose="020F0502020204030204" pitchFamily="34" charset="0"/>
                <a:ea typeface="Calibri" panose="020F0502020204030204" pitchFamily="34" charset="0"/>
              </a:rPr>
              <a:t>Waste</a:t>
            </a:r>
            <a:r>
              <a:rPr lang="el-GR" sz="1800" b="1" dirty="0">
                <a:effectLst/>
                <a:latin typeface="Calibri" panose="020F0502020204030204" pitchFamily="34" charset="0"/>
                <a:ea typeface="Calibri" panose="020F0502020204030204" pitchFamily="34" charset="0"/>
              </a:rPr>
              <a:t> (C&amp;D)’, </a:t>
            </a:r>
            <a:r>
              <a:rPr lang="el-GR" sz="1800" dirty="0">
                <a:effectLst/>
                <a:latin typeface="Calibri" panose="020F0502020204030204" pitchFamily="34" charset="0"/>
                <a:ea typeface="Calibri" panose="020F0502020204030204" pitchFamily="34" charset="0"/>
              </a:rPr>
              <a:t>στην</a:t>
            </a:r>
            <a:r>
              <a:rPr lang="el-GR" sz="1800" b="1" dirty="0">
                <a:effectLst/>
                <a:latin typeface="Calibri" panose="020F0502020204030204" pitchFamily="34" charset="0"/>
                <a:ea typeface="Calibri" panose="020F0502020204030204" pitchFamily="34" charset="0"/>
              </a:rPr>
              <a:t> Ελλάδα </a:t>
            </a:r>
            <a:r>
              <a:rPr lang="el-GR" sz="1800" dirty="0">
                <a:effectLst/>
                <a:latin typeface="Calibri" panose="020F0502020204030204" pitchFamily="34" charset="0"/>
                <a:ea typeface="Calibri" panose="020F0502020204030204" pitchFamily="34" charset="0"/>
              </a:rPr>
              <a:t>χρησιμοποιείται</a:t>
            </a:r>
            <a:r>
              <a:rPr lang="el-GR" sz="1800" b="1" dirty="0">
                <a:effectLst/>
                <a:latin typeface="Calibri" panose="020F0502020204030204" pitchFamily="34" charset="0"/>
                <a:ea typeface="Calibri" panose="020F0502020204030204" pitchFamily="34" charset="0"/>
              </a:rPr>
              <a:t> ο ορισμός “Απόβλητα Εκσκαφών, Κατασκευών &amp; Κατεδαφίσεων (AEKK)”. </a:t>
            </a:r>
            <a:endParaRPr lang="el-GR" sz="1800" dirty="0">
              <a:effectLst/>
              <a:latin typeface="Calibri" panose="020F0502020204030204" pitchFamily="34" charset="0"/>
              <a:ea typeface="Calibri" panose="020F0502020204030204" pitchFamily="34"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descr="Repro">
            <a:extLst>
              <a:ext uri="{FF2B5EF4-FFF2-40B4-BE49-F238E27FC236}">
                <a16:creationId xmlns:a16="http://schemas.microsoft.com/office/drawing/2014/main" id="{F78C7125-D91C-43F6-8C79-396001632B18}"/>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E96339A8-36D0-43A2-81E6-6F16534AAD0D}"/>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spTree>
    <p:extLst>
      <p:ext uri="{BB962C8B-B14F-4D97-AF65-F5344CB8AC3E}">
        <p14:creationId xmlns:p14="http://schemas.microsoft.com/office/powerpoint/2010/main" val="365269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Repro">
            <a:extLst>
              <a:ext uri="{FF2B5EF4-FFF2-40B4-BE49-F238E27FC236}">
                <a16:creationId xmlns:a16="http://schemas.microsoft.com/office/drawing/2014/main" id="{54ED19CD-E6F8-43A9-821A-41679DC323CE}"/>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AFCC8051-975C-42F1-BCED-182FD4D6BD48}"/>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sp>
        <p:nvSpPr>
          <p:cNvPr id="9" name="TextBox 8">
            <a:extLst>
              <a:ext uri="{FF2B5EF4-FFF2-40B4-BE49-F238E27FC236}">
                <a16:creationId xmlns:a16="http://schemas.microsoft.com/office/drawing/2014/main" id="{7247A513-112E-4BF2-BA46-516830A92169}"/>
              </a:ext>
            </a:extLst>
          </p:cNvPr>
          <p:cNvSpPr txBox="1"/>
          <p:nvPr/>
        </p:nvSpPr>
        <p:spPr>
          <a:xfrm>
            <a:off x="0" y="30482"/>
            <a:ext cx="12192000" cy="5284780"/>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2. Απόβλητα Εκσκαφών Κατασκευών Κατεδαφίσεων (ΑΕΚΚ)</a:t>
            </a:r>
            <a:endParaRPr lang="el-GR"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2.2. Πηγές παραγωγής – ποιοτική σύσταση ΑΕΚΚ</a:t>
            </a:r>
          </a:p>
          <a:p>
            <a:pPr marL="285750" indent="-285750" algn="just">
              <a:lnSpc>
                <a:spcPct val="115000"/>
              </a:lnSpc>
              <a:spcAft>
                <a:spcPts val="1000"/>
              </a:spcAft>
              <a:buFont typeface="Wingdings" panose="05000000000000000000" pitchFamily="2" charset="2"/>
              <a:buChar char="Ø"/>
            </a:pP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Verdana" panose="020B0604030504040204" pitchFamily="34" charset="0"/>
              </a:rPr>
              <a:t>Τα ΑΕΚΚ περιλαμβάνουν μια </a:t>
            </a:r>
            <a:r>
              <a:rPr lang="el-GR" sz="1800" b="1" dirty="0">
                <a:effectLst/>
                <a:latin typeface="Calibri" panose="020F0502020204030204" pitchFamily="34" charset="0"/>
                <a:ea typeface="Calibri" panose="020F0502020204030204" pitchFamily="34" charset="0"/>
                <a:cs typeface="Verdana" panose="020B0604030504040204" pitchFamily="34" charset="0"/>
              </a:rPr>
              <a:t>ευρεία γκάμα υλικών</a:t>
            </a:r>
            <a:r>
              <a:rPr lang="el-GR" sz="1800" dirty="0">
                <a:effectLst/>
                <a:latin typeface="Calibri" panose="020F0502020204030204" pitchFamily="34" charset="0"/>
                <a:ea typeface="Calibri" panose="020F0502020204030204" pitchFamily="34" charset="0"/>
                <a:cs typeface="Verdana" panose="020B0604030504040204" pitchFamily="34" charset="0"/>
              </a:rPr>
              <a:t>, τα οποία ανάλογα με την προέλευσή τους μπορούν να χωριστούν στις εξής κατηγορίες:</a:t>
            </a:r>
          </a:p>
          <a:p>
            <a:pPr marL="742950" lvl="1" indent="-285750" algn="just">
              <a:lnSpc>
                <a:spcPct val="115000"/>
              </a:lnSpc>
              <a:spcAft>
                <a:spcPts val="1000"/>
              </a:spcAft>
              <a:buFont typeface="Arial" panose="020B060402020202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a:effectLst/>
                <a:latin typeface="Calibri" panose="020F0502020204030204" pitchFamily="34" charset="0"/>
                <a:ea typeface="Calibri" panose="020F0502020204030204" pitchFamily="34" charset="0"/>
                <a:cs typeface="Times New Roman" panose="02020603050405020304" pitchFamily="18" charset="0"/>
              </a:rPr>
              <a:t>Υλικά εκσκαφών</a:t>
            </a:r>
          </a:p>
          <a:p>
            <a:pPr marL="742950" lvl="1" indent="-285750" algn="just">
              <a:lnSpc>
                <a:spcPct val="115000"/>
              </a:lnSpc>
              <a:spcAft>
                <a:spcPts val="1000"/>
              </a:spcAft>
              <a:buFont typeface="Arial" panose="020B0604020202020204" pitchFamily="34" charset="0"/>
              <a:buChar char="•"/>
            </a:pPr>
            <a:r>
              <a:rPr lang="el-GR" sz="1400" dirty="0">
                <a:latin typeface="Calibri" panose="020F0502020204030204" pitchFamily="34" charset="0"/>
                <a:ea typeface="Calibri" panose="020F0502020204030204" pitchFamily="34" charset="0"/>
                <a:cs typeface="Times New Roman" panose="02020603050405020304" pitchFamily="18" charset="0"/>
              </a:rPr>
              <a:t> Υλικά οδοποιίας</a:t>
            </a:r>
          </a:p>
          <a:p>
            <a:pPr marL="742950" lvl="1" indent="-285750" algn="just">
              <a:lnSpc>
                <a:spcPct val="115000"/>
              </a:lnSpc>
              <a:spcAft>
                <a:spcPts val="1000"/>
              </a:spcAf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Times New Roman" panose="02020603050405020304" pitchFamily="18" charset="0"/>
              </a:rPr>
              <a:t> Υλικά κατεδαφίσεων –μπάζα</a:t>
            </a:r>
          </a:p>
          <a:p>
            <a:pPr marL="742950" lvl="1" indent="-285750" algn="just">
              <a:lnSpc>
                <a:spcPct val="115000"/>
              </a:lnSpc>
              <a:spcAft>
                <a:spcPts val="1000"/>
              </a:spcAft>
              <a:buFont typeface="Arial" panose="020B0604020202020204" pitchFamily="34" charset="0"/>
              <a:buChar char="•"/>
            </a:pPr>
            <a:r>
              <a:rPr lang="el-GR" sz="1400" dirty="0">
                <a:latin typeface="Calibri" panose="020F0502020204030204" pitchFamily="34" charset="0"/>
                <a:ea typeface="Calibri" panose="020F0502020204030204" pitchFamily="34" charset="0"/>
                <a:cs typeface="Times New Roman" panose="02020603050405020304" pitchFamily="18" charset="0"/>
              </a:rPr>
              <a:t>Απόβλητα από εργοτάξια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Εικόνα 10">
            <a:extLst>
              <a:ext uri="{FF2B5EF4-FFF2-40B4-BE49-F238E27FC236}">
                <a16:creationId xmlns:a16="http://schemas.microsoft.com/office/drawing/2014/main" id="{B758BD15-2B2D-4347-BFA9-2D1C6BC3496F}"/>
              </a:ext>
            </a:extLst>
          </p:cNvPr>
          <p:cNvPicPr>
            <a:picLocks noChangeAspect="1"/>
          </p:cNvPicPr>
          <p:nvPr/>
        </p:nvPicPr>
        <p:blipFill rotWithShape="1">
          <a:blip r:embed="rId4"/>
          <a:srcRect l="18333" t="24296" r="10001" b="12593"/>
          <a:stretch/>
        </p:blipFill>
        <p:spPr>
          <a:xfrm>
            <a:off x="389813" y="4000965"/>
            <a:ext cx="5706187" cy="2826553"/>
          </a:xfrm>
          <a:prstGeom prst="rect">
            <a:avLst/>
          </a:prstGeom>
        </p:spPr>
      </p:pic>
      <p:pic>
        <p:nvPicPr>
          <p:cNvPr id="13" name="Εικόνα 12">
            <a:extLst>
              <a:ext uri="{FF2B5EF4-FFF2-40B4-BE49-F238E27FC236}">
                <a16:creationId xmlns:a16="http://schemas.microsoft.com/office/drawing/2014/main" id="{23725889-A455-4B89-8605-346A4568E54D}"/>
              </a:ext>
            </a:extLst>
          </p:cNvPr>
          <p:cNvPicPr>
            <a:picLocks noChangeAspect="1"/>
          </p:cNvPicPr>
          <p:nvPr/>
        </p:nvPicPr>
        <p:blipFill rotWithShape="1">
          <a:blip r:embed="rId5"/>
          <a:srcRect l="23250" t="39111" r="16917" b="20889"/>
          <a:stretch/>
        </p:blipFill>
        <p:spPr>
          <a:xfrm>
            <a:off x="6137550" y="4032050"/>
            <a:ext cx="6054450" cy="2276743"/>
          </a:xfrm>
          <a:prstGeom prst="rect">
            <a:avLst/>
          </a:prstGeom>
        </p:spPr>
      </p:pic>
    </p:spTree>
    <p:extLst>
      <p:ext uri="{BB962C8B-B14F-4D97-AF65-F5344CB8AC3E}">
        <p14:creationId xmlns:p14="http://schemas.microsoft.com/office/powerpoint/2010/main" val="161129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D5885F-7467-435F-8F17-814B4ACFDBFB}"/>
              </a:ext>
            </a:extLst>
          </p:cNvPr>
          <p:cNvSpPr txBox="1"/>
          <p:nvPr/>
        </p:nvSpPr>
        <p:spPr>
          <a:xfrm>
            <a:off x="0" y="30482"/>
            <a:ext cx="12192000" cy="6796219"/>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3. Το Εθνικό Σχέδιο Διαχείρισης Αποβλήτων (ΕΣΔΑ)</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ΕΣΔΑ 2015-2020</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UcPeriod"/>
            </a:pPr>
            <a:r>
              <a:rPr lang="el-GR" sz="1800" b="1" u="sng" dirty="0">
                <a:effectLst/>
                <a:latin typeface="Calibri" panose="020F0502020204030204" pitchFamily="34" charset="0"/>
                <a:ea typeface="Calibri" panose="020F0502020204030204" pitchFamily="34" charset="0"/>
                <a:cs typeface="Times New Roman" panose="02020603050405020304" pitchFamily="18" charset="0"/>
              </a:rPr>
              <a:t>Απόβλητα αστικού τύπου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mj-lt"/>
              <a:buAutoNum type="romanUcPeriod"/>
            </a:pPr>
            <a:r>
              <a:rPr lang="el-GR" sz="1800" b="1" u="sng" dirty="0">
                <a:solidFill>
                  <a:srgbClr val="000000"/>
                </a:solidFill>
                <a:effectLst/>
                <a:latin typeface="Calibri" panose="020F0502020204030204" pitchFamily="34" charset="0"/>
                <a:ea typeface="Calibri" panose="020F0502020204030204" pitchFamily="34" charset="0"/>
              </a:rPr>
              <a:t>Βιομηχανικά απόβλητα και απόβλητα λοιπών δραστηριοτήτων</a:t>
            </a:r>
            <a:endParaRPr lang="el-GR" sz="18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romanUcPeriod"/>
            </a:pPr>
            <a:r>
              <a:rPr lang="el-GR"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Απόβλητα Εκσκαφών Κατασκευών και Κατεδαφίσεων</a:t>
            </a:r>
            <a:endParaRPr lang="el-GR" sz="1800" dirty="0">
              <a:solidFill>
                <a:srgbClr val="000000"/>
              </a:solidFill>
              <a:effectLst/>
              <a:latin typeface="Calibri" panose="020F0502020204030204" pitchFamily="34" charset="0"/>
              <a:ea typeface="Calibri" panose="020F0502020204030204" pitchFamily="34" charset="0"/>
            </a:endParaRPr>
          </a:p>
          <a:p>
            <a:r>
              <a:rPr lang="el-GR" sz="1800"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solidFill>
                <a:srgbClr val="000000"/>
              </a:solidFill>
              <a:effectLst/>
              <a:latin typeface="Calibri" panose="020F0502020204030204" pitchFamily="34" charset="0"/>
              <a:ea typeface="Calibri" panose="020F0502020204030204" pitchFamily="34" charset="0"/>
            </a:endParaRPr>
          </a:p>
          <a:p>
            <a:pPr algn="just">
              <a:lnSpc>
                <a:spcPct val="115000"/>
              </a:lnSpc>
            </a:pP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κατηγορία των αποβλήτων εκσκαφών, κατασκευών και κατεδαφίσεων (ΑΕΚΚ) περιλαμβάνει το σύνολο των αποβλήτων που κατατάσσονται στο </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κεφάλαιο 17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του </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ΕΚΑ</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και συγκεκριμένα: </a:t>
            </a:r>
            <a:endParaRPr lang="el-GR"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90"/>
              </a:spcAft>
              <a:buFont typeface="Symbol" panose="05050102010706020507" pitchFamily="18" charset="2"/>
              <a:buChar char=""/>
            </a:pPr>
            <a:r>
              <a:rPr lang="el-GR" sz="1800" dirty="0">
                <a:solidFill>
                  <a:srgbClr val="000000"/>
                </a:solidFill>
                <a:effectLst/>
                <a:latin typeface="Calibri" panose="020F0502020204030204" pitchFamily="34" charset="0"/>
                <a:ea typeface="Calibri" panose="020F0502020204030204" pitchFamily="34" charset="0"/>
              </a:rPr>
              <a:t>απόβλητα από την οικοδομική δραστηριότητα (ανεγέρσεις, κατεδαφίσεις, ανακαινίσεις, επισκευές κ.λπ.), </a:t>
            </a:r>
          </a:p>
          <a:p>
            <a:pPr marL="342900" lvl="0" indent="-342900" algn="just">
              <a:lnSpc>
                <a:spcPct val="115000"/>
              </a:lnSpc>
              <a:spcAft>
                <a:spcPts val="90"/>
              </a:spcAft>
              <a:buFont typeface="Symbol" panose="05050102010706020507" pitchFamily="18" charset="2"/>
              <a:buChar char=""/>
            </a:pPr>
            <a:r>
              <a:rPr lang="el-GR" sz="1800" dirty="0">
                <a:solidFill>
                  <a:srgbClr val="000000"/>
                </a:solidFill>
                <a:effectLst/>
                <a:latin typeface="Calibri" panose="020F0502020204030204" pitchFamily="34" charset="0"/>
                <a:ea typeface="Calibri" panose="020F0502020204030204" pitchFamily="34" charset="0"/>
              </a:rPr>
              <a:t>απόβλητα από τεχνικά έργα (συμπεριλαμβανομένων των έργων κατασκευής, συντήρησης, ανακαίνισης ή αποξήλωσης οδικών αρτηριών, </a:t>
            </a:r>
            <a:r>
              <a:rPr lang="el-GR" sz="1800" dirty="0" err="1">
                <a:solidFill>
                  <a:srgbClr val="000000"/>
                </a:solidFill>
                <a:effectLst/>
                <a:latin typeface="Calibri" panose="020F0502020204030204" pitchFamily="34" charset="0"/>
                <a:ea typeface="Calibri" panose="020F0502020204030204" pitchFamily="34" charset="0"/>
              </a:rPr>
              <a:t>κλπ</a:t>
            </a:r>
            <a:r>
              <a:rPr lang="el-GR" sz="1800" dirty="0">
                <a:solidFill>
                  <a:srgbClr val="000000"/>
                </a:solidFill>
                <a:effectLst/>
                <a:latin typeface="Calibri" panose="020F0502020204030204" pitchFamily="34" charset="0"/>
                <a:ea typeface="Calibri" panose="020F0502020204030204" pitchFamily="34" charset="0"/>
              </a:rPr>
              <a:t>), </a:t>
            </a:r>
          </a:p>
          <a:p>
            <a:pPr marL="342900" lvl="0" indent="-342900" algn="just">
              <a:lnSpc>
                <a:spcPct val="115000"/>
              </a:lnSpc>
              <a:spcAft>
                <a:spcPts val="90"/>
              </a:spcAft>
              <a:buFont typeface="Symbol" panose="05050102010706020507" pitchFamily="18" charset="2"/>
              <a:buChar char=""/>
            </a:pPr>
            <a:r>
              <a:rPr lang="el-GR" sz="1800" dirty="0">
                <a:solidFill>
                  <a:srgbClr val="000000"/>
                </a:solidFill>
                <a:effectLst/>
                <a:latin typeface="Calibri" panose="020F0502020204030204" pitchFamily="34" charset="0"/>
                <a:ea typeface="Calibri" panose="020F0502020204030204" pitchFamily="34" charset="0"/>
              </a:rPr>
              <a:t>απόβλητα που προκύπτουν από φυσικές καταστροφές (σεισμοί, πλημμύρες), </a:t>
            </a:r>
          </a:p>
          <a:p>
            <a:pPr marL="342900" lvl="0" indent="-342900" algn="just">
              <a:lnSpc>
                <a:spcPct val="115000"/>
              </a:lnSpc>
              <a:spcAft>
                <a:spcPts val="90"/>
              </a:spcAft>
              <a:buFont typeface="Symbol" panose="05050102010706020507" pitchFamily="18" charset="2"/>
              <a:buChar char=""/>
            </a:pPr>
            <a:r>
              <a:rPr lang="el-GR" sz="1800" dirty="0">
                <a:solidFill>
                  <a:srgbClr val="000000"/>
                </a:solidFill>
                <a:effectLst/>
                <a:latin typeface="Calibri" panose="020F0502020204030204" pitchFamily="34" charset="0"/>
                <a:ea typeface="Calibri" panose="020F0502020204030204" pitchFamily="34" charset="0"/>
              </a:rPr>
              <a:t>ρυπασμένα από επικίνδυνες ουσίες ΑΕΚΚ που προκύπτουν από βιομηχανικές περιοχές, </a:t>
            </a:r>
          </a:p>
          <a:p>
            <a:pPr marL="342900" lvl="0" indent="-342900" algn="just">
              <a:lnSpc>
                <a:spcPct val="115000"/>
              </a:lnSpc>
              <a:spcAft>
                <a:spcPts val="90"/>
              </a:spcAft>
              <a:buFont typeface="Symbol" panose="05050102010706020507" pitchFamily="18" charset="2"/>
              <a:buChar char=""/>
            </a:pPr>
            <a:r>
              <a:rPr lang="el-GR" sz="1800" dirty="0" err="1">
                <a:solidFill>
                  <a:srgbClr val="000000"/>
                </a:solidFill>
                <a:effectLst/>
                <a:latin typeface="Calibri" panose="020F0502020204030204" pitchFamily="34" charset="0"/>
                <a:ea typeface="Calibri" panose="020F0502020204030204" pitchFamily="34" charset="0"/>
              </a:rPr>
              <a:t>βυθοκορήματα</a:t>
            </a:r>
            <a:r>
              <a:rPr lang="el-GR" sz="1800" dirty="0">
                <a:solidFill>
                  <a:srgbClr val="000000"/>
                </a:solidFill>
                <a:effectLst/>
                <a:latin typeface="Calibri" panose="020F0502020204030204" pitchFamily="34" charset="0"/>
                <a:ea typeface="Calibri" panose="020F0502020204030204" pitchFamily="34" charset="0"/>
              </a:rPr>
              <a:t> (υποθαλάσσιες εκσκαφές), </a:t>
            </a:r>
          </a:p>
          <a:p>
            <a:pPr marL="342900" lvl="0" indent="-342900" algn="just">
              <a:lnSpc>
                <a:spcPct val="115000"/>
              </a:lnSpc>
              <a:buFont typeface="Symbol" panose="05050102010706020507" pitchFamily="18" charset="2"/>
              <a:buChar char=""/>
            </a:pPr>
            <a:r>
              <a:rPr lang="el-GR" sz="1800" dirty="0">
                <a:solidFill>
                  <a:srgbClr val="000000"/>
                </a:solidFill>
                <a:effectLst/>
                <a:latin typeface="Calibri" panose="020F0502020204030204" pitchFamily="34" charset="0"/>
                <a:ea typeface="Calibri" panose="020F0502020204030204" pitchFamily="34" charset="0"/>
              </a:rPr>
              <a:t>κατασκευαστικά στοιχεία και μονωτικά υλικά που περιέχουν αμίαντο. </a:t>
            </a:r>
          </a:p>
          <a:p>
            <a:r>
              <a:rPr lang="el-GR" sz="1800" b="1" u="none" strike="noStrike" dirty="0">
                <a:solidFill>
                  <a:srgbClr val="000000"/>
                </a:solidFill>
                <a:effectLst/>
                <a:latin typeface="Calibri" panose="020F0502020204030204" pitchFamily="34" charset="0"/>
                <a:ea typeface="Calibri" panose="020F0502020204030204" pitchFamily="34" charset="0"/>
              </a:rPr>
              <a:t> </a:t>
            </a:r>
            <a:endParaRPr lang="el-GR" sz="18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romanUcPeriod"/>
            </a:pPr>
            <a:r>
              <a:rPr lang="el-GR" sz="1800" b="1" u="sng" dirty="0">
                <a:solidFill>
                  <a:srgbClr val="000000"/>
                </a:solidFill>
                <a:effectLst/>
                <a:latin typeface="Calibri" panose="020F0502020204030204" pitchFamily="34" charset="0"/>
                <a:ea typeface="Calibri" panose="020F0502020204030204" pitchFamily="34" charset="0"/>
              </a:rPr>
              <a:t>Γεωργοκτηνοτροφικά απόβλητα</a:t>
            </a: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3320261B-63C4-4CDF-9C02-F02D84E9B464}"/>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022B41AD-50CC-485E-8CB9-7A1B8B5F2574}"/>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spTree>
    <p:extLst>
      <p:ext uri="{BB962C8B-B14F-4D97-AF65-F5344CB8AC3E}">
        <p14:creationId xmlns:p14="http://schemas.microsoft.com/office/powerpoint/2010/main" val="232915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3F34D7-E75B-4E51-BF61-E64939E887D1}"/>
              </a:ext>
            </a:extLst>
          </p:cNvPr>
          <p:cNvSpPr txBox="1"/>
          <p:nvPr/>
        </p:nvSpPr>
        <p:spPr>
          <a:xfrm>
            <a:off x="0" y="30482"/>
            <a:ext cx="12192000" cy="5687454"/>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3. Το Εθνικό Σχέδιο Διαχείρισης Αποβλήτων (ΕΣΔΑ)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3.1.1.</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Προβλέψεις για την παραγωγή ΑΕΚΚ</a:t>
            </a:r>
          </a:p>
          <a:p>
            <a:pPr marL="285750" indent="-285750" algn="just">
              <a:lnSpc>
                <a:spcPct val="115000"/>
              </a:lnSpc>
              <a:spcAft>
                <a:spcPts val="1000"/>
              </a:spcAft>
              <a:buFont typeface="Wingdings" panose="05000000000000000000" pitchFamily="2" charset="2"/>
              <a:buChar char="Ø"/>
            </a:pPr>
            <a:r>
              <a:rPr lang="el-GR" sz="1800" dirty="0">
                <a:solidFill>
                  <a:srgbClr val="000000"/>
                </a:solidFill>
                <a:effectLst/>
                <a:latin typeface="Calibri" panose="020F0502020204030204" pitchFamily="34" charset="0"/>
                <a:ea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Γ</a:t>
            </a:r>
            <a:r>
              <a:rPr lang="el-GR" sz="1800" dirty="0">
                <a:effectLst/>
                <a:latin typeface="Calibri" panose="020F0502020204030204" pitchFamily="34" charset="0"/>
                <a:ea typeface="Calibri" panose="020F0502020204030204" pitchFamily="34" charset="0"/>
                <a:cs typeface="Times New Roman" panose="02020603050405020304" pitchFamily="18" charset="0"/>
              </a:rPr>
              <a:t>ια το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2020</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οι παραγόμενες ποσότητες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ΑΕΚΚ</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εθνικό επίπεδο, εκτιμήθηκε ότι θα ανέλθουν σε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744.000 τόνους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εκ των οποίων οι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690.000 τόνοι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θα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μη επικίνδυνα απόβλητα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15000"/>
              </a:lnSpc>
              <a:spcAft>
                <a:spcPts val="1000"/>
              </a:spcAft>
              <a:buFont typeface="Wingdings" panose="05000000000000000000" pitchFamily="2" charset="2"/>
              <a:buChar char="Ø"/>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Εκτιμήσεις για την ποσότητα των αποβλήτων που περιέχουν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αμίαντο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βασίστηκαν στις εκθέσεις της Σύμβασης της Βασιλείας (για διασυνοριακές μεταφο</a:t>
            </a:r>
            <a:r>
              <a:rPr lang="el-GR" dirty="0">
                <a:latin typeface="Calibri" panose="020F0502020204030204" pitchFamily="34" charset="0"/>
                <a:ea typeface="Calibri" panose="020F0502020204030204" pitchFamily="34" charset="0"/>
                <a:cs typeface="Times New Roman" panose="02020603050405020304" pitchFamily="18" charset="0"/>
              </a:rPr>
              <a:t>ρές) και σε εκτιμήσεις δομικών/κατασκευαστικών στοιχείων που παραμένουν σε χρήση.</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A9EA8E3B-75BC-45AB-B480-9D15E48B7134}"/>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25C77E42-EEE5-47CD-8092-1FE94D08E672}"/>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0" name="Εικόνα 9">
            <a:extLst>
              <a:ext uri="{FF2B5EF4-FFF2-40B4-BE49-F238E27FC236}">
                <a16:creationId xmlns:a16="http://schemas.microsoft.com/office/drawing/2014/main" id="{E6509735-F7BF-4565-8467-EC42B56D45C4}"/>
              </a:ext>
            </a:extLst>
          </p:cNvPr>
          <p:cNvPicPr/>
          <p:nvPr/>
        </p:nvPicPr>
        <p:blipFill rotWithShape="1">
          <a:blip r:embed="rId4">
            <a:lum contrast="34000"/>
            <a:extLst>
              <a:ext uri="{28A0092B-C50C-407E-A947-70E740481C1C}">
                <a14:useLocalDpi xmlns:a14="http://schemas.microsoft.com/office/drawing/2010/main" val="0"/>
              </a:ext>
            </a:extLst>
          </a:blip>
          <a:srcRect t="4651" b="5242"/>
          <a:stretch/>
        </p:blipFill>
        <p:spPr bwMode="auto">
          <a:xfrm>
            <a:off x="3305729" y="2304813"/>
            <a:ext cx="5580539" cy="963973"/>
          </a:xfrm>
          <a:prstGeom prst="rect">
            <a:avLst/>
          </a:prstGeom>
          <a:noFill/>
          <a:ln>
            <a:noFill/>
          </a:ln>
          <a:extLst>
            <a:ext uri="{53640926-AAD7-44D8-BBD7-CCE9431645EC}">
              <a14:shadowObscured xmlns:a14="http://schemas.microsoft.com/office/drawing/2010/main"/>
            </a:ext>
          </a:extLst>
        </p:spPr>
      </p:pic>
      <p:pic>
        <p:nvPicPr>
          <p:cNvPr id="14" name="Εικόνα 13">
            <a:extLst>
              <a:ext uri="{FF2B5EF4-FFF2-40B4-BE49-F238E27FC236}">
                <a16:creationId xmlns:a16="http://schemas.microsoft.com/office/drawing/2014/main" id="{36D8D556-6115-4C84-8652-4BA24CADB826}"/>
              </a:ext>
            </a:extLst>
          </p:cNvPr>
          <p:cNvPicPr>
            <a:picLocks noChangeAspect="1"/>
          </p:cNvPicPr>
          <p:nvPr/>
        </p:nvPicPr>
        <p:blipFill rotWithShape="1">
          <a:blip r:embed="rId5"/>
          <a:srcRect l="30834" t="37926" r="29667" b="14074"/>
          <a:stretch/>
        </p:blipFill>
        <p:spPr>
          <a:xfrm>
            <a:off x="4079804" y="4071200"/>
            <a:ext cx="4032391" cy="2756318"/>
          </a:xfrm>
          <a:prstGeom prst="rect">
            <a:avLst/>
          </a:prstGeom>
        </p:spPr>
      </p:pic>
    </p:spTree>
    <p:extLst>
      <p:ext uri="{BB962C8B-B14F-4D97-AF65-F5344CB8AC3E}">
        <p14:creationId xmlns:p14="http://schemas.microsoft.com/office/powerpoint/2010/main" val="208725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6A9CE5E-4484-4C25-8F38-4AF2D084B591}"/>
              </a:ext>
            </a:extLst>
          </p:cNvPr>
          <p:cNvSpPr txBox="1"/>
          <p:nvPr/>
        </p:nvSpPr>
        <p:spPr>
          <a:xfrm>
            <a:off x="0" y="30482"/>
            <a:ext cx="12192000" cy="3263201"/>
          </a:xfrm>
          <a:prstGeom prst="rect">
            <a:avLst/>
          </a:prstGeom>
          <a:noFill/>
        </p:spPr>
        <p:txBody>
          <a:bodyPr wrap="square" rtlCol="0">
            <a:spAutoFit/>
          </a:bodyPr>
          <a:lstStyle/>
          <a:p>
            <a:pPr lvl="0"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l-GR"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l-GR" sz="1800" b="1" dirty="0">
                <a:effectLst/>
                <a:latin typeface="Calibri" panose="020F0502020204030204" pitchFamily="34" charset="0"/>
                <a:ea typeface="Calibri" panose="020F0502020204030204" pitchFamily="34" charset="0"/>
                <a:cs typeface="Times New Roman" panose="02020603050405020304" pitchFamily="18" charset="0"/>
              </a:rPr>
              <a:t>3. Το Εθνικό Σχέδιο Διαχείρισης Αποβλήτων (ΕΣΔΑ) </a:t>
            </a:r>
          </a:p>
          <a:p>
            <a:pPr algn="just">
              <a:lnSpc>
                <a:spcPct val="115000"/>
              </a:lnSpc>
            </a:pPr>
            <a:r>
              <a:rPr lang="el-GR" b="1" dirty="0">
                <a:latin typeface="Calibri" panose="020F0502020204030204" pitchFamily="34" charset="0"/>
                <a:ea typeface="Calibri" panose="020F0502020204030204" pitchFamily="34" charset="0"/>
                <a:cs typeface="Times New Roman" panose="02020603050405020304" pitchFamily="18" charset="0"/>
              </a:rPr>
              <a:t>3.2.</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ΕΣΔΑ 2020-2030</a:t>
            </a:r>
          </a:p>
          <a:p>
            <a:pPr marL="285750" indent="-285750" algn="just">
              <a:lnSpc>
                <a:spcPct val="115000"/>
              </a:lnSpc>
              <a:spcAft>
                <a:spcPts val="1000"/>
              </a:spcAft>
              <a:buFont typeface="Wingdings" panose="05000000000000000000" pitchFamily="2" charset="2"/>
              <a:buChar char="Ø"/>
            </a:pPr>
            <a:r>
              <a:rPr lang="el-GR" sz="1800" dirty="0">
                <a:solidFill>
                  <a:srgbClr val="000000"/>
                </a:solidFill>
                <a:effectLst/>
                <a:latin typeface="Calibri" panose="020F0502020204030204" pitchFamily="34" charset="0"/>
                <a:ea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rPr>
              <a:t>Κατηγορίες αποβλήτων</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endParaRPr lang="el-GR" sz="1800" dirty="0">
              <a:solidFill>
                <a:srgbClr val="000000"/>
              </a:solidFill>
              <a:effectLst/>
              <a:latin typeface="Calibri" panose="020F0502020204030204" pitchFamily="34" charset="0"/>
              <a:ea typeface="Calibri" panose="020F0502020204030204" pitchFamily="34" charset="0"/>
            </a:endParaRPr>
          </a:p>
        </p:txBody>
      </p:sp>
      <p:pic>
        <p:nvPicPr>
          <p:cNvPr id="5" name="Εικόνα 4" descr="Repro">
            <a:extLst>
              <a:ext uri="{FF2B5EF4-FFF2-40B4-BE49-F238E27FC236}">
                <a16:creationId xmlns:a16="http://schemas.microsoft.com/office/drawing/2014/main" id="{ED2F75A9-669E-45B9-8498-C8B2DFC0AAEA}"/>
              </a:ext>
            </a:extLst>
          </p:cNvPr>
          <p:cNvPicPr/>
          <p:nvPr/>
        </p:nvPicPr>
        <p:blipFill>
          <a:blip r:embed="rId2">
            <a:lum bright="-10000"/>
          </a:blip>
          <a:srcRect/>
          <a:stretch>
            <a:fillRect/>
          </a:stretch>
        </p:blipFill>
        <p:spPr bwMode="auto">
          <a:xfrm>
            <a:off x="0" y="284165"/>
            <a:ext cx="1802765" cy="341630"/>
          </a:xfrm>
          <a:prstGeom prst="rect">
            <a:avLst/>
          </a:prstGeom>
          <a:noFill/>
          <a:ln w="9525">
            <a:noFill/>
            <a:miter lim="800000"/>
            <a:headEnd/>
            <a:tailEnd/>
          </a:ln>
        </p:spPr>
      </p:pic>
      <p:pic>
        <p:nvPicPr>
          <p:cNvPr id="7" name="Εικόνα 6" descr="CONDEREFF">
            <a:extLst>
              <a:ext uri="{FF2B5EF4-FFF2-40B4-BE49-F238E27FC236}">
                <a16:creationId xmlns:a16="http://schemas.microsoft.com/office/drawing/2014/main" id="{0FA4C386-CEBB-4E61-AA58-14116BE07405}"/>
              </a:ext>
            </a:extLst>
          </p:cNvPr>
          <p:cNvPicPr/>
          <p:nvPr/>
        </p:nvPicPr>
        <p:blipFill>
          <a:blip r:embed="rId3"/>
          <a:srcRect/>
          <a:stretch>
            <a:fillRect/>
          </a:stretch>
        </p:blipFill>
        <p:spPr bwMode="auto">
          <a:xfrm>
            <a:off x="10886440" y="105730"/>
            <a:ext cx="1305560" cy="520065"/>
          </a:xfrm>
          <a:prstGeom prst="rect">
            <a:avLst/>
          </a:prstGeom>
          <a:noFill/>
          <a:ln w="9525">
            <a:noFill/>
            <a:miter lim="800000"/>
            <a:headEnd/>
            <a:tailEnd/>
          </a:ln>
        </p:spPr>
      </p:pic>
      <p:pic>
        <p:nvPicPr>
          <p:cNvPr id="10" name="Εικόνα 9">
            <a:extLst>
              <a:ext uri="{FF2B5EF4-FFF2-40B4-BE49-F238E27FC236}">
                <a16:creationId xmlns:a16="http://schemas.microsoft.com/office/drawing/2014/main" id="{194C1CD1-71B7-4FC5-B068-72A60FFC3529}"/>
              </a:ext>
            </a:extLst>
          </p:cNvPr>
          <p:cNvPicPr/>
          <p:nvPr/>
        </p:nvPicPr>
        <p:blipFill rotWithShape="1">
          <a:blip r:embed="rId4">
            <a:lum bright="-20000" contrast="40000"/>
            <a:extLst>
              <a:ext uri="{28A0092B-C50C-407E-A947-70E740481C1C}">
                <a14:useLocalDpi xmlns:a14="http://schemas.microsoft.com/office/drawing/2010/main" val="0"/>
              </a:ext>
            </a:extLst>
          </a:blip>
          <a:srcRect b="941"/>
          <a:stretch/>
        </p:blipFill>
        <p:spPr bwMode="auto">
          <a:xfrm>
            <a:off x="3688080" y="1412240"/>
            <a:ext cx="5039360" cy="5445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96521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1960</Words>
  <Application>Microsoft Office PowerPoint</Application>
  <PresentationFormat>Ευρεία οθόνη</PresentationFormat>
  <Paragraphs>236</Paragraphs>
  <Slides>24</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Arial</vt:lpstr>
      <vt:lpstr>Calibri</vt:lpstr>
      <vt:lpstr>Calibri Light</vt:lpstr>
      <vt:lpstr>Symbol</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Thanos Sakkas</dc:creator>
  <cp:lastModifiedBy>Thanos Sakkas</cp:lastModifiedBy>
  <cp:revision>48</cp:revision>
  <dcterms:created xsi:type="dcterms:W3CDTF">2020-09-11T08:49:49Z</dcterms:created>
  <dcterms:modified xsi:type="dcterms:W3CDTF">2020-09-18T07:44:39Z</dcterms:modified>
</cp:coreProperties>
</file>